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44" r:id="rId5"/>
    <p:sldMasterId id="2147483768" r:id="rId6"/>
    <p:sldMasterId id="2147483792" r:id="rId7"/>
    <p:sldMasterId id="2147483804" r:id="rId8"/>
  </p:sldMasterIdLst>
  <p:notesMasterIdLst>
    <p:notesMasterId r:id="rId40"/>
  </p:notesMasterIdLst>
  <p:handoutMasterIdLst>
    <p:handoutMasterId r:id="rId41"/>
  </p:handoutMasterIdLst>
  <p:sldIdLst>
    <p:sldId id="257" r:id="rId9"/>
    <p:sldId id="483" r:id="rId10"/>
    <p:sldId id="354" r:id="rId11"/>
    <p:sldId id="484" r:id="rId12"/>
    <p:sldId id="355" r:id="rId13"/>
    <p:sldId id="356" r:id="rId14"/>
    <p:sldId id="357" r:id="rId15"/>
    <p:sldId id="259" r:id="rId16"/>
    <p:sldId id="278" r:id="rId17"/>
    <p:sldId id="378" r:id="rId18"/>
    <p:sldId id="459" r:id="rId19"/>
    <p:sldId id="460" r:id="rId20"/>
    <p:sldId id="461" r:id="rId21"/>
    <p:sldId id="462" r:id="rId22"/>
    <p:sldId id="463" r:id="rId23"/>
    <p:sldId id="381" r:id="rId24"/>
    <p:sldId id="387" r:id="rId25"/>
    <p:sldId id="428" r:id="rId26"/>
    <p:sldId id="485" r:id="rId27"/>
    <p:sldId id="433" r:id="rId28"/>
    <p:sldId id="437" r:id="rId29"/>
    <p:sldId id="445" r:id="rId30"/>
    <p:sldId id="486" r:id="rId31"/>
    <p:sldId id="447" r:id="rId32"/>
    <p:sldId id="487" r:id="rId33"/>
    <p:sldId id="451" r:id="rId34"/>
    <p:sldId id="452" r:id="rId35"/>
    <p:sldId id="370" r:id="rId36"/>
    <p:sldId id="367" r:id="rId37"/>
    <p:sldId id="343" r:id="rId38"/>
    <p:sldId id="397" r:id="rId3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159" autoAdjust="0"/>
  </p:normalViewPr>
  <p:slideViewPr>
    <p:cSldViewPr>
      <p:cViewPr>
        <p:scale>
          <a:sx n="82" d="100"/>
          <a:sy n="82" d="100"/>
        </p:scale>
        <p:origin x="-5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CD6E0-A112-4BCC-940F-B0AA16D3C5A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291206-5FDD-4BC6-B7A8-7D6BAAEEB887}">
      <dgm:prSet phldrT="[Texto]"/>
      <dgm:spPr/>
      <dgm:t>
        <a:bodyPr/>
        <a:lstStyle/>
        <a:p>
          <a:pPr algn="ctr"/>
          <a:endParaRPr lang="es-ES" dirty="0">
            <a:latin typeface="Arial Narrow" pitchFamily="34" charset="0"/>
          </a:endParaRPr>
        </a:p>
      </dgm:t>
    </dgm:pt>
    <dgm:pt modelId="{F05D1FAD-C1D1-4244-A098-4AA6311D02A9}" type="parTrans" cxnId="{59951362-6D28-4E94-9C5B-3026D9218CE0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C90E211E-5BA8-4711-8B4A-36B3C4E30AEE}" type="sibTrans" cxnId="{59951362-6D28-4E94-9C5B-3026D9218CE0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1CAA1B17-DBBC-41BC-BA2B-06723271B44B}">
      <dgm:prSet phldrT="[Texto]"/>
      <dgm:spPr/>
      <dgm:t>
        <a:bodyPr/>
        <a:lstStyle/>
        <a:p>
          <a:pPr algn="ctr"/>
          <a:endParaRPr lang="es-ES" dirty="0">
            <a:latin typeface="Arial Narrow" pitchFamily="34" charset="0"/>
          </a:endParaRPr>
        </a:p>
      </dgm:t>
    </dgm:pt>
    <dgm:pt modelId="{DFC51EB8-8F6F-4D3D-93A5-63C1163D7C15}" type="parTrans" cxnId="{D24EE156-D1F9-4DBC-97E6-6BC603EC69B5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A632017A-E538-4FCA-838C-1CE5737D8DD1}" type="sibTrans" cxnId="{D24EE156-D1F9-4DBC-97E6-6BC603EC69B5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C89DD124-B206-413C-AABA-1A8B7A2983A5}">
      <dgm:prSet phldrT="[Texto]"/>
      <dgm:spPr/>
      <dgm:t>
        <a:bodyPr/>
        <a:lstStyle/>
        <a:p>
          <a:pPr algn="ctr"/>
          <a:endParaRPr lang="es-ES" dirty="0">
            <a:latin typeface="Arial Narrow" pitchFamily="34" charset="0"/>
          </a:endParaRPr>
        </a:p>
      </dgm:t>
    </dgm:pt>
    <dgm:pt modelId="{B5B2667E-9055-4575-906C-D5D8560E2AA0}" type="parTrans" cxnId="{5B2D074B-079E-42AA-904C-F4D762B4D730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8770C9A-C988-43D7-9A89-277CBCC62CD0}" type="sibTrans" cxnId="{5B2D074B-079E-42AA-904C-F4D762B4D730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23E203F-DD5A-423E-AB72-FAC83B7F37B0}" type="pres">
      <dgm:prSet presAssocID="{AB2CD6E0-A112-4BCC-940F-B0AA16D3C5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D1096B-5D4F-455E-9863-1DA97730CC89}" type="pres">
      <dgm:prSet presAssocID="{81291206-5FDD-4BC6-B7A8-7D6BAAEEB887}" presName="parentLin" presStyleCnt="0"/>
      <dgm:spPr/>
      <dgm:t>
        <a:bodyPr/>
        <a:lstStyle/>
        <a:p>
          <a:endParaRPr lang="es-ES"/>
        </a:p>
      </dgm:t>
    </dgm:pt>
    <dgm:pt modelId="{0DFE014E-D9B5-43D2-A3A0-03769A657AF4}" type="pres">
      <dgm:prSet presAssocID="{81291206-5FDD-4BC6-B7A8-7D6BAAEEB88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0D3C50B-CE08-47A5-B292-6DB9E673D6EB}" type="pres">
      <dgm:prSet presAssocID="{81291206-5FDD-4BC6-B7A8-7D6BAAEEB887}" presName="parentText" presStyleLbl="node1" presStyleIdx="0" presStyleCnt="3" custScaleX="118254" custLinFactNeighborX="11111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61510-D2FB-4C30-9218-0304EB052130}" type="pres">
      <dgm:prSet presAssocID="{81291206-5FDD-4BC6-B7A8-7D6BAAEEB887}" presName="negativeSpace" presStyleCnt="0"/>
      <dgm:spPr/>
      <dgm:t>
        <a:bodyPr/>
        <a:lstStyle/>
        <a:p>
          <a:endParaRPr lang="es-ES"/>
        </a:p>
      </dgm:t>
    </dgm:pt>
    <dgm:pt modelId="{21C59B21-0F4C-4DD3-A020-E225D83DCA0F}" type="pres">
      <dgm:prSet presAssocID="{81291206-5FDD-4BC6-B7A8-7D6BAAEEB88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B5F15-BA2D-48A4-8812-EE7CB85D68E7}" type="pres">
      <dgm:prSet presAssocID="{C90E211E-5BA8-4711-8B4A-36B3C4E30AEE}" presName="spaceBetweenRectangles" presStyleCnt="0"/>
      <dgm:spPr/>
      <dgm:t>
        <a:bodyPr/>
        <a:lstStyle/>
        <a:p>
          <a:endParaRPr lang="es-ES"/>
        </a:p>
      </dgm:t>
    </dgm:pt>
    <dgm:pt modelId="{2C9FCF04-A3FD-4989-9A98-AA590CEFC19F}" type="pres">
      <dgm:prSet presAssocID="{1CAA1B17-DBBC-41BC-BA2B-06723271B44B}" presName="parentLin" presStyleCnt="0"/>
      <dgm:spPr/>
      <dgm:t>
        <a:bodyPr/>
        <a:lstStyle/>
        <a:p>
          <a:endParaRPr lang="es-ES"/>
        </a:p>
      </dgm:t>
    </dgm:pt>
    <dgm:pt modelId="{B6ECB158-7982-4284-BE27-6BAC6793742F}" type="pres">
      <dgm:prSet presAssocID="{1CAA1B17-DBBC-41BC-BA2B-06723271B44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6B851DD-327D-49AF-9589-E72FEDE966F1}" type="pres">
      <dgm:prSet presAssocID="{1CAA1B17-DBBC-41BC-BA2B-06723271B44B}" presName="parentText" presStyleLbl="node1" presStyleIdx="1" presStyleCnt="3" custScaleX="1198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B8B6E8-B641-4243-A079-B9E5E2928117}" type="pres">
      <dgm:prSet presAssocID="{1CAA1B17-DBBC-41BC-BA2B-06723271B44B}" presName="negativeSpace" presStyleCnt="0"/>
      <dgm:spPr/>
      <dgm:t>
        <a:bodyPr/>
        <a:lstStyle/>
        <a:p>
          <a:endParaRPr lang="es-ES"/>
        </a:p>
      </dgm:t>
    </dgm:pt>
    <dgm:pt modelId="{2538E138-0C02-4FE4-A1EE-B3A8CD9A2AF5}" type="pres">
      <dgm:prSet presAssocID="{1CAA1B17-DBBC-41BC-BA2B-06723271B44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70A4B-7110-4AA1-AD7C-0DDA866E5C0E}" type="pres">
      <dgm:prSet presAssocID="{A632017A-E538-4FCA-838C-1CE5737D8DD1}" presName="spaceBetweenRectangles" presStyleCnt="0"/>
      <dgm:spPr/>
      <dgm:t>
        <a:bodyPr/>
        <a:lstStyle/>
        <a:p>
          <a:endParaRPr lang="es-ES"/>
        </a:p>
      </dgm:t>
    </dgm:pt>
    <dgm:pt modelId="{C264AB67-BD91-4F09-B646-EE480FA68BBB}" type="pres">
      <dgm:prSet presAssocID="{C89DD124-B206-413C-AABA-1A8B7A2983A5}" presName="parentLin" presStyleCnt="0"/>
      <dgm:spPr/>
      <dgm:t>
        <a:bodyPr/>
        <a:lstStyle/>
        <a:p>
          <a:endParaRPr lang="es-ES"/>
        </a:p>
      </dgm:t>
    </dgm:pt>
    <dgm:pt modelId="{6BEE0DCE-F34B-4561-A098-B670AD102256}" type="pres">
      <dgm:prSet presAssocID="{C89DD124-B206-413C-AABA-1A8B7A2983A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439880A-37C1-4C7F-909D-DA77D7A5C4DD}" type="pres">
      <dgm:prSet presAssocID="{C89DD124-B206-413C-AABA-1A8B7A2983A5}" presName="parentText" presStyleLbl="node1" presStyleIdx="2" presStyleCnt="3" custScaleX="1158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7C3AC-877E-4FF7-BCF5-0688ADE8BC9E}" type="pres">
      <dgm:prSet presAssocID="{C89DD124-B206-413C-AABA-1A8B7A2983A5}" presName="negativeSpace" presStyleCnt="0"/>
      <dgm:spPr/>
      <dgm:t>
        <a:bodyPr/>
        <a:lstStyle/>
        <a:p>
          <a:endParaRPr lang="es-ES"/>
        </a:p>
      </dgm:t>
    </dgm:pt>
    <dgm:pt modelId="{B606EDB8-A522-416A-B42E-72C2CFA4385A}" type="pres">
      <dgm:prSet presAssocID="{C89DD124-B206-413C-AABA-1A8B7A2983A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1B111F-8ADF-42DD-BDA2-FA9E49B7119F}" type="presOf" srcId="{81291206-5FDD-4BC6-B7A8-7D6BAAEEB887}" destId="{0DFE014E-D9B5-43D2-A3A0-03769A657AF4}" srcOrd="0" destOrd="0" presId="urn:microsoft.com/office/officeart/2005/8/layout/list1"/>
    <dgm:cxn modelId="{E900FA2E-71CC-4103-84DE-CEFA36BB94F9}" type="presOf" srcId="{1CAA1B17-DBBC-41BC-BA2B-06723271B44B}" destId="{B6ECB158-7982-4284-BE27-6BAC6793742F}" srcOrd="0" destOrd="0" presId="urn:microsoft.com/office/officeart/2005/8/layout/list1"/>
    <dgm:cxn modelId="{38C11A78-A4C1-46A7-9D83-7B45DF9B6356}" type="presOf" srcId="{AB2CD6E0-A112-4BCC-940F-B0AA16D3C5AE}" destId="{823E203F-DD5A-423E-AB72-FAC83B7F37B0}" srcOrd="0" destOrd="0" presId="urn:microsoft.com/office/officeart/2005/8/layout/list1"/>
    <dgm:cxn modelId="{0AA29760-A0D2-4E67-BCEF-EF0924C26485}" type="presOf" srcId="{81291206-5FDD-4BC6-B7A8-7D6BAAEEB887}" destId="{50D3C50B-CE08-47A5-B292-6DB9E673D6EB}" srcOrd="1" destOrd="0" presId="urn:microsoft.com/office/officeart/2005/8/layout/list1"/>
    <dgm:cxn modelId="{7ACE1531-08FF-4D93-8100-59B44EA0D5DB}" type="presOf" srcId="{1CAA1B17-DBBC-41BC-BA2B-06723271B44B}" destId="{F6B851DD-327D-49AF-9589-E72FEDE966F1}" srcOrd="1" destOrd="0" presId="urn:microsoft.com/office/officeart/2005/8/layout/list1"/>
    <dgm:cxn modelId="{5B2D074B-079E-42AA-904C-F4D762B4D730}" srcId="{AB2CD6E0-A112-4BCC-940F-B0AA16D3C5AE}" destId="{C89DD124-B206-413C-AABA-1A8B7A2983A5}" srcOrd="2" destOrd="0" parTransId="{B5B2667E-9055-4575-906C-D5D8560E2AA0}" sibTransId="{88770C9A-C988-43D7-9A89-277CBCC62CD0}"/>
    <dgm:cxn modelId="{6BAC2D74-3956-4C07-8F1D-C5A35C0FCD09}" type="presOf" srcId="{C89DD124-B206-413C-AABA-1A8B7A2983A5}" destId="{6BEE0DCE-F34B-4561-A098-B670AD102256}" srcOrd="0" destOrd="0" presId="urn:microsoft.com/office/officeart/2005/8/layout/list1"/>
    <dgm:cxn modelId="{59951362-6D28-4E94-9C5B-3026D9218CE0}" srcId="{AB2CD6E0-A112-4BCC-940F-B0AA16D3C5AE}" destId="{81291206-5FDD-4BC6-B7A8-7D6BAAEEB887}" srcOrd="0" destOrd="0" parTransId="{F05D1FAD-C1D1-4244-A098-4AA6311D02A9}" sibTransId="{C90E211E-5BA8-4711-8B4A-36B3C4E30AEE}"/>
    <dgm:cxn modelId="{D24EE156-D1F9-4DBC-97E6-6BC603EC69B5}" srcId="{AB2CD6E0-A112-4BCC-940F-B0AA16D3C5AE}" destId="{1CAA1B17-DBBC-41BC-BA2B-06723271B44B}" srcOrd="1" destOrd="0" parTransId="{DFC51EB8-8F6F-4D3D-93A5-63C1163D7C15}" sibTransId="{A632017A-E538-4FCA-838C-1CE5737D8DD1}"/>
    <dgm:cxn modelId="{489D20E2-D3D0-44EC-ABA6-9080CEC76975}" type="presOf" srcId="{C89DD124-B206-413C-AABA-1A8B7A2983A5}" destId="{9439880A-37C1-4C7F-909D-DA77D7A5C4DD}" srcOrd="1" destOrd="0" presId="urn:microsoft.com/office/officeart/2005/8/layout/list1"/>
    <dgm:cxn modelId="{F7B22EC8-52B3-4B8F-A2D7-3EFB194998CF}" type="presParOf" srcId="{823E203F-DD5A-423E-AB72-FAC83B7F37B0}" destId="{ACD1096B-5D4F-455E-9863-1DA97730CC89}" srcOrd="0" destOrd="0" presId="urn:microsoft.com/office/officeart/2005/8/layout/list1"/>
    <dgm:cxn modelId="{963109F1-14AE-4EC6-8D8E-0BE362399AAA}" type="presParOf" srcId="{ACD1096B-5D4F-455E-9863-1DA97730CC89}" destId="{0DFE014E-D9B5-43D2-A3A0-03769A657AF4}" srcOrd="0" destOrd="0" presId="urn:microsoft.com/office/officeart/2005/8/layout/list1"/>
    <dgm:cxn modelId="{EF11899A-0346-411A-A80B-BE9EB4D5AF56}" type="presParOf" srcId="{ACD1096B-5D4F-455E-9863-1DA97730CC89}" destId="{50D3C50B-CE08-47A5-B292-6DB9E673D6EB}" srcOrd="1" destOrd="0" presId="urn:microsoft.com/office/officeart/2005/8/layout/list1"/>
    <dgm:cxn modelId="{C87C9D22-6944-45E2-85A1-CFBAC4CC5DDC}" type="presParOf" srcId="{823E203F-DD5A-423E-AB72-FAC83B7F37B0}" destId="{EBD61510-D2FB-4C30-9218-0304EB052130}" srcOrd="1" destOrd="0" presId="urn:microsoft.com/office/officeart/2005/8/layout/list1"/>
    <dgm:cxn modelId="{223468CF-0420-4D04-8995-D4639AB8C2B7}" type="presParOf" srcId="{823E203F-DD5A-423E-AB72-FAC83B7F37B0}" destId="{21C59B21-0F4C-4DD3-A020-E225D83DCA0F}" srcOrd="2" destOrd="0" presId="urn:microsoft.com/office/officeart/2005/8/layout/list1"/>
    <dgm:cxn modelId="{84D73C91-2F12-48BB-B89E-D512DCF31432}" type="presParOf" srcId="{823E203F-DD5A-423E-AB72-FAC83B7F37B0}" destId="{A3EB5F15-BA2D-48A4-8812-EE7CB85D68E7}" srcOrd="3" destOrd="0" presId="urn:microsoft.com/office/officeart/2005/8/layout/list1"/>
    <dgm:cxn modelId="{AC97E46D-82EE-4942-A8F6-6DD065100A4A}" type="presParOf" srcId="{823E203F-DD5A-423E-AB72-FAC83B7F37B0}" destId="{2C9FCF04-A3FD-4989-9A98-AA590CEFC19F}" srcOrd="4" destOrd="0" presId="urn:microsoft.com/office/officeart/2005/8/layout/list1"/>
    <dgm:cxn modelId="{649D2E62-6CBD-448D-B6AC-C5A59E034770}" type="presParOf" srcId="{2C9FCF04-A3FD-4989-9A98-AA590CEFC19F}" destId="{B6ECB158-7982-4284-BE27-6BAC6793742F}" srcOrd="0" destOrd="0" presId="urn:microsoft.com/office/officeart/2005/8/layout/list1"/>
    <dgm:cxn modelId="{9272BA54-E752-4B34-B3F7-639552850BA7}" type="presParOf" srcId="{2C9FCF04-A3FD-4989-9A98-AA590CEFC19F}" destId="{F6B851DD-327D-49AF-9589-E72FEDE966F1}" srcOrd="1" destOrd="0" presId="urn:microsoft.com/office/officeart/2005/8/layout/list1"/>
    <dgm:cxn modelId="{DB86181B-5826-495B-954B-EB956A5B9771}" type="presParOf" srcId="{823E203F-DD5A-423E-AB72-FAC83B7F37B0}" destId="{F3B8B6E8-B641-4243-A079-B9E5E2928117}" srcOrd="5" destOrd="0" presId="urn:microsoft.com/office/officeart/2005/8/layout/list1"/>
    <dgm:cxn modelId="{0D135359-0500-4EBC-AAA6-7C31A66F8C9E}" type="presParOf" srcId="{823E203F-DD5A-423E-AB72-FAC83B7F37B0}" destId="{2538E138-0C02-4FE4-A1EE-B3A8CD9A2AF5}" srcOrd="6" destOrd="0" presId="urn:microsoft.com/office/officeart/2005/8/layout/list1"/>
    <dgm:cxn modelId="{3EDBD8D8-9AEC-4AE8-8D68-8EBF4020FD65}" type="presParOf" srcId="{823E203F-DD5A-423E-AB72-FAC83B7F37B0}" destId="{DBF70A4B-7110-4AA1-AD7C-0DDA866E5C0E}" srcOrd="7" destOrd="0" presId="urn:microsoft.com/office/officeart/2005/8/layout/list1"/>
    <dgm:cxn modelId="{B528EC2F-2EC8-4E2A-A116-9989426DB725}" type="presParOf" srcId="{823E203F-DD5A-423E-AB72-FAC83B7F37B0}" destId="{C264AB67-BD91-4F09-B646-EE480FA68BBB}" srcOrd="8" destOrd="0" presId="urn:microsoft.com/office/officeart/2005/8/layout/list1"/>
    <dgm:cxn modelId="{09EE0D0D-6E8F-466A-A7F5-43D7FCBB5278}" type="presParOf" srcId="{C264AB67-BD91-4F09-B646-EE480FA68BBB}" destId="{6BEE0DCE-F34B-4561-A098-B670AD102256}" srcOrd="0" destOrd="0" presId="urn:microsoft.com/office/officeart/2005/8/layout/list1"/>
    <dgm:cxn modelId="{E4DB2657-9E9B-42C9-BD2D-3AE173C36EEE}" type="presParOf" srcId="{C264AB67-BD91-4F09-B646-EE480FA68BBB}" destId="{9439880A-37C1-4C7F-909D-DA77D7A5C4DD}" srcOrd="1" destOrd="0" presId="urn:microsoft.com/office/officeart/2005/8/layout/list1"/>
    <dgm:cxn modelId="{23E69370-BF45-487D-BDB5-2380A08CBFCE}" type="presParOf" srcId="{823E203F-DD5A-423E-AB72-FAC83B7F37B0}" destId="{5887C3AC-877E-4FF7-BCF5-0688ADE8BC9E}" srcOrd="9" destOrd="0" presId="urn:microsoft.com/office/officeart/2005/8/layout/list1"/>
    <dgm:cxn modelId="{13CAA0D3-9697-4E88-8A30-856FEE3BE95B}" type="presParOf" srcId="{823E203F-DD5A-423E-AB72-FAC83B7F37B0}" destId="{B606EDB8-A522-416A-B42E-72C2CFA438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409EE-BBE5-41F1-86F1-536103D114FC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5A7876-4559-494A-9B25-3E41EEC873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20F9A1-166A-4AFB-BCAF-D12E18DD808B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125427-DB0F-4E34-B605-F0C3C87A8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1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3A23-7851-4BA4-ADCA-DFB6F054200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EA605-C2DB-473E-AAE3-E2478031146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DAEE-CFFC-42D6-8F4E-1DF951AD362C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22E0-F88E-4EF1-9FC8-F48F439DC2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6BB3-35BE-4F25-A1D9-E090893795F8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9899-379D-40BB-982A-316403D24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A1F1-1ED8-4B40-84DC-224D3BA87823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D9BF-FC10-4F30-AC4D-907C40A448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1B01D2E-BE0A-48B8-B622-5D275123BF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EE8E9BC-6BAF-4541-9DB0-592231184B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6CF8A3F-EC17-4F37-BB86-E0078EF60F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8B910E0-1FE1-444B-9232-7D84716FDD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932AB1F-38AA-4BB8-95A7-C8E8D2FD43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5CED64F-8400-49E6-AA4B-5F225747C8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04D1297-84F5-469B-B923-67F3FF6F07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DC47035-E8D9-4F85-8983-8EAB38D555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2667-7F52-41C0-9F19-A3DEA4590A43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C8A8-982C-439D-A3E3-A600D1C400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B66B8F9-BA39-4603-B22F-0D8FA3ED8C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F625FCA-3F92-4256-8A10-40D423953A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BED5C9A-CAC0-4423-95CA-FE21A53428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D8FAF4B-BCE6-479E-A281-BB0EBA9183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412A192-A8D5-426B-975B-F7233FF099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23C513E-243F-4F4B-8C04-CF32492279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386AFED-4C50-4496-BE91-672BBF42A3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643D787-0354-401C-B99A-9F9816803F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061E909-3D26-47AE-88E2-ECC57720D2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97FCF1C-4CC2-4398-9336-0BC807F7D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AB43-4F9F-4146-AF15-416A1A40FD9C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8AEF-B23D-41BD-B0A6-E2ABE84B24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E014781-2F11-49D6-873D-9B9ADFCF65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C0738BD-5E4E-4146-B154-E37CAAFF28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6B5A500-050D-4605-B5F6-19C132B37A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B23DB36-7E5C-4A93-8D65-8D3A806313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B414140-0F8B-403E-BEED-2FCD908043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C45974C-0219-4602-8ECD-99C18DB84B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70F49E8-5173-4FD6-8630-8773D3CF5E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9B0D31E-9AF5-48CE-BFA9-34C743331E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06ADC0F-EDC7-4A56-8ED0-1BDBE997FC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4152C67-D4D8-4883-BA6E-67474E4F2C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5364-E302-4B26-8D75-C7C1BE5746C3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4895-2956-49ED-91E8-BDAD8A60D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D8EC474-9DB2-48A5-A5EA-ACDEF75B3C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B9F4D42-886A-4AF9-A8B9-222C8886A3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CAC6C33-D3E0-4707-A739-21A9C008EF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7087D62-1759-4789-A93E-995610CFDA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E2DB9A4-A6AC-4601-90F2-1601B2B6A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7B802A9-A00A-41AA-9138-9FB879BC15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D009886-0B4A-4B78-A707-0B655D7B9D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2DB7587-2B73-466D-AC94-FCC489AE94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56570CC-6584-406B-9347-53993DC951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54873C8-3112-437D-BF65-F0682EE5B5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1FA1-613F-4351-9F58-0A97F03E1908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9CBC-9500-49F4-92D8-E0374AFC0C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35FEE21-A515-4082-BE5B-F7868CFEC5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7DEB776-A293-4D8E-873A-8BA2F52019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10FD6B9-458D-41D1-813C-18F534FD3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591B4C6-D71D-4AFD-AA33-804A066A09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0047F4D-A8E3-4829-8903-C1D822FF50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0FE8F67-6335-4259-9BD6-0BC992F7EC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15613AB-002B-4F24-AB01-D81DB2627D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DF6E675-22A1-4860-9BD2-E2AB21CF4F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63DA915-6D0A-469B-91A4-ECBC3A97EB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B71725D-5764-4181-9854-3C6C61F44A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637A-3D87-488D-9A76-88B7CEA0E4BE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2E52-DCE2-4536-BE1B-C9355F6F33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D830B75-E4D6-4482-8149-70E1B7ED0A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DF3A180-31F3-4F71-B324-7D979F0A71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78B4D97-1CB2-4C05-8118-3932879405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2681954-B74E-4C0E-897A-B39E09CBA8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1B7BA61-DBFF-4C8D-BEE9-6F2F7AABC0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602D9E7-FED5-43A2-8E3D-8CE5D144C1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78700C4-48E6-44A5-A67D-DF1B8EE81F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9835D2B-B10C-49D8-A9C4-FD38B01CA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29192E9-54A7-4359-9D45-1D3B29C3A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F50C947-E651-4DFD-83FD-64FF8C157D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6111-411C-42F1-A69A-FEC168E47D07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FB14-E5AE-4EA5-B3DA-0A5A538823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D81FE5F-E922-4E4D-BF5D-019BB280BC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5553454-62F9-453A-87D8-635776F1BB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09F40A6-B697-4598-AAA5-4FBA53F83B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A94A9B9-A9A0-4254-B55E-7580978FA1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AF9A8DF-3B0C-4C9E-8553-A8345A9C76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6324897-15FD-4181-91D2-6A7940C906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F562C79-6B0D-43DB-9537-9CED941BC4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9F359B0-D2B0-4684-B5E6-F37F6DE9A4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66D5-0498-43E3-87EB-F450402018CE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90AD-F79B-4B96-A2F7-A07F701A7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FEC8-398F-4451-B897-1C87A04BC2BE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C056-F635-46CB-83E7-93B63D8E7C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CD71-A146-4F24-A4EF-C407EF92C1D9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AEB7-C906-493A-B1A1-E04B202C9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4728-6B93-41F9-A994-B91BD4E39877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E29A-4A21-4207-BA3E-897A2334F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B625-66E4-407C-9E88-6BF48F68F307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1793-1FD6-463E-BE74-B58CEC44F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D996-634D-4E07-B950-631D765B5F51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250E-B6D3-4943-944E-E9012A9EF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7B12-8E06-484F-8734-C785A0BC31B2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1486-4279-41AC-B89F-DABE4C8A63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CC31-831A-4303-B23F-70A36C620387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2569-1A23-43F8-A172-F92B26F5B6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711-9A3C-4873-BCCA-DE6C81A2DD0B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10D1-2F00-468F-88B9-AE2E97927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24BF-30DE-4DE5-96BB-E7911DF4FC69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838-7B6D-4360-AA70-98DC24C98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F7DE-4E1B-439F-B92B-586A7E147046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77F5-BFA1-4DA2-89A7-0B22CD73C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BBB1-ED03-427A-8736-5486799B2D29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C998-D8B8-4DCE-A8D2-A08882861D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2582-9F90-4D88-AF73-63AF4F7FDF2F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9483-1578-4530-8742-F46D783AE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34DD0-BD75-41BC-AD73-26FD255FF58D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A21A9-F270-4322-9773-EEECB1333F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4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283ACC55-096B-4FB6-8034-8077F3BFB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102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8AC6AA24-D249-4102-99E1-DBC6F09D7D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6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C02E3688-98A8-4E35-A353-079709557B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222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BD8396FB-AA37-4B93-A85B-B5FA7B7D99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27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690F7A03-8847-4F1C-A4DB-D302CC0442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318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A1004058-0B82-4FAF-BE63-512D1DE50A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4DDB1-B991-4E57-926E-E8899C298643}" type="datetimeFigureOut">
              <a:rPr lang="es-ES"/>
              <a:pPr>
                <a:defRPr/>
              </a:pPr>
              <a:t>23/08/2015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39C53-7BAC-46A6-84C9-9D2F32B196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xqFQoTCIq6ravMuscCFQq9Ggod8yEGXw&amp;url=http://www.artelista.com/obra/3464195075593514-lamujerindigenaenelsigloxx1.html&amp;ei=5VHXVcqzO4r6avPDmPgF&amp;psig=AFQjCNF6LyEm_SCLfH74FPrC_6ajZmOJVw&amp;ust=1440260938781126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erjudicial.es/" TargetMode="External"/><Relationship Id="rId7" Type="http://schemas.openxmlformats.org/officeDocument/2006/relationships/hyperlink" Target="http://www.juntadeandalucia.es/institutodelamujer" TargetMode="External"/><Relationship Id="rId2" Type="http://schemas.openxmlformats.org/officeDocument/2006/relationships/hyperlink" Target="http://www.google.es/url?sa=t&amp;rct=j&amp;q=&amp;esrc=s&amp;frm=1&amp;source=web&amp;cd=1&amp;cad=rja&amp;uact=8&amp;ved=0CCEQFjAAahUKEwjQg7Lki7rHAhUJExoKHdBKCfg&amp;url=http://www.poderjudicial.es/cgpj/es/Temas/Violencia-domestica-y-de-genero/El-Observatorio-contra-la-violencia-domestica-y-de-genero&amp;ei=NQ7XVZCVEYmmaNCVpcAP&amp;usg=AFQjCNGUzkfc0GcC7XcHpNlUKKitOpy-x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es/url?sa=t&amp;rct=j&amp;q=&amp;esrc=s&amp;frm=1&amp;source=web&amp;cd=1&amp;cad=rja&amp;uact=8&amp;ved=0CCIQFjAAahUKEwjS8aKRjLrHAhVEWxoKHX0YDCY&amp;url=http://www.juntadeandalucia.es/institutodelamujer&amp;ei=kw7XVZLcGMS2af2wsLAC&amp;usg=AFQjCNGrGQ0aW_S_dFclDtN52sW2M2spIA" TargetMode="External"/><Relationship Id="rId5" Type="http://schemas.openxmlformats.org/officeDocument/2006/relationships/hyperlink" Target="http://www.inmujer.gob.es/" TargetMode="External"/><Relationship Id="rId4" Type="http://schemas.openxmlformats.org/officeDocument/2006/relationships/hyperlink" Target="http://www.google.es/url?sa=t&amp;rct=j&amp;q=&amp;esrc=s&amp;frm=1&amp;source=web&amp;cd=1&amp;ved=0CCEQFjAAahUKEwi-_f22i7rHAhUGORoKHQTPB2g&amp;url=http://www.msssi.gob.es/&amp;ei=1g3XVb66A4byaISen8AG&amp;usg=AFQjCNGjSV1VHEghUUuERjDmBjRov0AkT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es/url?sa=i&amp;rct=j&amp;q=&amp;esrc=s&amp;frm=1&amp;source=images&amp;cd=&amp;cad=rja&amp;uact=8&amp;ved=0CAcQjRxqFQoTCMzDnOKOuMcCFUjaGgodQVMDzQ&amp;url=https://wingsarewide.wordpress.com/2014/03/15/discovering-oswaldo-guayasamin-in-ecuador/&amp;ei=5gTWVcy4Isi0a8GmjegM&amp;psig=AFQjCNFWQ9ZizhMFn_HzK2fFuE77LWPU4Q&amp;ust=144017567733798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es/url?sa=i&amp;rct=j&amp;q=&amp;esrc=s&amp;frm=1&amp;source=images&amp;cd=&amp;cad=rja&amp;uact=8&amp;ved=0CAcQjRxqFQoTCP3gicaPuMcCFQO8GgodEKUDxA&amp;url=http://www.pintoreslatinoamericanos.com/2012/07/pintores-ecuatorianos-guayasamin.html&amp;ei=twXWVb2pO4P4apDKjqAM&amp;psig=AFQjCNFWQ9ZizhMFn_HzK2fFuE77LWPU4Q&amp;ust=144017567733798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es/url?sa=i&amp;rct=j&amp;q=&amp;esrc=s&amp;frm=1&amp;source=images&amp;cd=&amp;cad=rja&amp;uact=8&amp;ved=0CAcQjRxqFQoTCKXPk5OQuMcCFcg2GgodmqIC_A&amp;url=http://www.peatom.info/la-llave/117011/el-pintor-de-la-violencia-la-angustia-y-la-esperanza/&amp;ei=WQbWVeW-JcjtaJrFiuAP&amp;psig=AFQjCNGm1aQX6MLxCrBKQSrlziL6Yh-Y6w&amp;ust=14401760639969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835696" y="1690936"/>
            <a:ext cx="496855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7200" dirty="0" smtClean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FORMACIÓN</a:t>
            </a:r>
            <a:endParaRPr lang="es-ES" sz="7200" dirty="0">
              <a:solidFill>
                <a:schemeClr val="tx2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20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SOBRE LA ATENCION INTEGRAL A LAS VÍCTIMAS DE VIOLENCIA DE GÉNERO</a:t>
            </a:r>
            <a:endParaRPr lang="es-ES" sz="20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sz="6000" dirty="0">
              <a:solidFill>
                <a:schemeClr val="tx2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83768" y="378904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PARAGUAY, 1 y 2 de septiembre 2015</a:t>
            </a:r>
            <a:endParaRPr lang="es-E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556792"/>
            <a:ext cx="7715250" cy="4539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Realización </a:t>
            </a:r>
            <a:r>
              <a:rPr lang="es-ES_tradnl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de estudio psicopatológico del inculpado y de las circunstancias relacionadas con su comportamiento</a:t>
            </a:r>
          </a:p>
          <a:p>
            <a:pPr algn="just">
              <a:defRPr/>
            </a:pPr>
            <a:endParaRPr lang="es-ES_tradnl" sz="3200" dirty="0">
              <a:latin typeface="+mj-lt"/>
              <a:cs typeface="Arial" charset="0"/>
            </a:endParaRPr>
          </a:p>
          <a:p>
            <a:pPr marL="357188" indent="-26511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sz="2200" dirty="0" smtClean="0">
                <a:latin typeface="+mj-lt"/>
                <a:cs typeface="Arial" charset="0"/>
              </a:rPr>
              <a:t>ESTUDIAR SU PELIGROSIDAD. </a:t>
            </a:r>
          </a:p>
          <a:p>
            <a:pPr marL="357188" indent="-265113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sz="2200" dirty="0" smtClean="0">
                <a:latin typeface="+mj-lt"/>
                <a:cs typeface="Arial" charset="0"/>
              </a:rPr>
              <a:t>FACTORES DE RIESGO Y PROTECCIÓN</a:t>
            </a:r>
            <a:endParaRPr lang="es-ES" sz="2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>
              <a:defRPr/>
            </a:pPr>
            <a:endParaRPr lang="es-ES" sz="1100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s-ES" sz="2200" dirty="0">
                <a:latin typeface="+mj-lt"/>
                <a:cs typeface="Arial" charset="0"/>
              </a:rPr>
              <a:t>Se trata de valorar la situación de peligro de la víctima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  <a:defRPr/>
            </a:pPr>
            <a:r>
              <a:rPr lang="es-ES" sz="2400" dirty="0">
                <a:latin typeface="+mj-lt"/>
                <a:cs typeface="Arial" charset="0"/>
              </a:rPr>
              <a:t> </a:t>
            </a:r>
            <a:r>
              <a:rPr lang="es-ES" sz="2200" dirty="0">
                <a:latin typeface="+mj-lt"/>
                <a:cs typeface="Arial" charset="0"/>
              </a:rPr>
              <a:t>Riesgo potencial en que se encuentra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  <a:defRPr/>
            </a:pPr>
            <a:r>
              <a:rPr lang="es-ES" sz="2200" dirty="0">
                <a:latin typeface="+mj-lt"/>
                <a:cs typeface="Arial" charset="0"/>
              </a:rPr>
              <a:t> Característica de la amenaza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  <a:defRPr/>
            </a:pPr>
            <a:r>
              <a:rPr lang="es-ES" sz="2200" dirty="0">
                <a:latin typeface="+mj-lt"/>
                <a:cs typeface="Arial" charset="0"/>
              </a:rPr>
              <a:t> Situación de la víctima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  <a:defRPr/>
            </a:pPr>
            <a:r>
              <a:rPr lang="es-ES" sz="2200" dirty="0">
                <a:latin typeface="+mj-lt"/>
                <a:cs typeface="Arial" charset="0"/>
              </a:rPr>
              <a:t> Recursos de afrontamiento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62068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FACTORES DE RIESGO/PELIGROSIDAD DEL AGRESOR</a:t>
            </a:r>
            <a:endParaRPr lang="es-ES" sz="2800" b="1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8130" name="Picture 2" descr="http://images.artelista.com/artelista/obras/big/5/1/1/34641950755935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7485">
            <a:off x="7018985" y="2751549"/>
            <a:ext cx="1586742" cy="3030637"/>
          </a:xfrm>
          <a:prstGeom prst="wedgeRectCallout">
            <a:avLst>
              <a:gd name="adj1" fmla="val -21264"/>
              <a:gd name="adj2" fmla="val 549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868144" y="2723827"/>
            <a:ext cx="2808312" cy="2311956"/>
          </a:xfrm>
          <a:prstGeom prst="roundRect">
            <a:avLst>
              <a:gd name="adj" fmla="val 1225"/>
            </a:avLst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200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roblemas individuales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Alteraciones de la personalidad, disposiciones biológicas o exposición temprana a experiencias  violentas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404664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 smtClean="0">
                <a:solidFill>
                  <a:schemeClr val="tx2"/>
                </a:solidFill>
                <a:latin typeface="Arial Narrow" pitchFamily="34" charset="0"/>
              </a:rPr>
              <a:t>MALTRATADORES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8596" y="1071546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Modelos Teóricos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1520" y="3068960"/>
            <a:ext cx="2572338" cy="2145268"/>
          </a:xfrm>
          <a:prstGeom prst="roundRect">
            <a:avLst/>
          </a:prstGeom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Sociales y culturales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Valores culturales que legitiman el control del hombre sobre la mujer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31840" y="1988840"/>
            <a:ext cx="2508880" cy="1710095"/>
          </a:xfrm>
          <a:prstGeom prst="roundRect">
            <a:avLst>
              <a:gd name="adj" fmla="val 9421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Dinámica familiar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Problemas derivados de una inadecuada interacción familiar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1933575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196752"/>
            <a:ext cx="8429684" cy="36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No existe un perfil determinado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182563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  describen rasgos  o  características  más  o  menos comunes  sin  llegar a definir categorías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8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No presenta características</a:t>
            </a:r>
          </a:p>
          <a:p>
            <a:pPr marL="1825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emográficas, profesionales o sociales</a:t>
            </a:r>
            <a:r>
              <a:rPr lang="es-ES" sz="20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sustanciales que lo diferencie de la población masculina general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80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s-ES" sz="2200" b="1" dirty="0" smtClean="0">
                <a:latin typeface="+mj-lt"/>
                <a:ea typeface="Calibri" pitchFamily="34" charset="0"/>
                <a:cs typeface="Times New Roman" pitchFamily="18" charset="0"/>
              </a:rPr>
              <a:t>Presentan  distorsiones  cognitivas</a:t>
            </a:r>
          </a:p>
          <a:p>
            <a:pPr marL="182563" algn="just"/>
            <a:r>
              <a:rPr lang="es-ES" sz="2000" dirty="0" smtClean="0">
                <a:latin typeface="+mj-lt"/>
                <a:ea typeface="Calibri" pitchFamily="34" charset="0"/>
                <a:cs typeface="Times New Roman" pitchFamily="18" charset="0"/>
              </a:rPr>
              <a:t>Que consisten en pensamientos o creencias  machistas, consideran a  la mujer como  un ser inferior,  presentan  un alto componente misógino. </a:t>
            </a: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     </a:t>
            </a:r>
            <a:endParaRPr lang="es-ES" sz="2200" dirty="0" smtClean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ANÁLISIS DESCRIPTIVO DEL MALTRATADOR</a:t>
            </a:r>
            <a:endParaRPr kumimoji="0" lang="es-E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515719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Presentan mitos sexistas sobre lo que debe ser un hombre y una mujer</a:t>
            </a:r>
            <a:endParaRPr lang="es-ES" sz="2400" dirty="0"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941168"/>
            <a:ext cx="2673986" cy="1433443"/>
          </a:xfrm>
          <a:prstGeom prst="roundRect">
            <a:avLst>
              <a:gd name="adj" fmla="val 5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556792"/>
            <a:ext cx="78488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Suelen  ser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personas  muy  autoritarias  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en   el  entorno  familiar  con   un estereotipo muy marcado de varón cabeza de familia.</a:t>
            </a: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Atribuyen a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la pareja el origen del conflicto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negando  o  minimizando  el comportamiento agresivo propio.</a:t>
            </a:r>
            <a:endParaRPr kumimoji="0" lang="es-ES" sz="700" i="0" u="none" strike="noStrike" cap="none" normalizeH="0" baseline="0" dirty="0" smtClean="0">
              <a:ln>
                <a:noFill/>
              </a:ln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No asumen la responsabilidad</a:t>
            </a:r>
            <a:r>
              <a:rPr kumimoji="0" lang="es-ES" sz="2200" i="0" u="none" strike="noStrike" cap="none" normalizeH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y presentan importantes mecanismos de defensa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22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149080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odalidades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de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conductas desasociadas 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en el ámbito público se muestran como personas</a:t>
            </a:r>
            <a:r>
              <a:rPr kumimoji="0" lang="es-ES" sz="22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equilibradas</a:t>
            </a:r>
            <a:r>
              <a:rPr lang="es-ES" sz="2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 amables.</a:t>
            </a:r>
            <a:endParaRPr kumimoji="0" lang="es-ES" sz="220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1746" name="Picture 2" descr="http://enews.art-signal.com/wp/wp-content/media/fallen_angels2_abr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00024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ANÁLISIS DESCRIPTIVO DEL MALTRATADOR</a:t>
            </a:r>
            <a:endParaRPr kumimoji="0" lang="es-E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412776"/>
            <a:ext cx="82478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Algunos muestran unas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pobres habilidades de comunicación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déficit  de habilidades  interpersonales,  lo  que se traduce a  su  vez  en:  Baja autoestima, dependencia  emocional  y desconfianza en su   pareja, personas que se sienten inferiores a los demás,  sin  control  de  sus impulsos.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3284984"/>
            <a:ext cx="62646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Dificultad para reconocer y expresar sentimientos propios o reconocer sentimientos  en  los demás.</a:t>
            </a:r>
          </a:p>
          <a:p>
            <a:pPr marL="357188" lvl="0" indent="-357188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Aislamiento emocional y social                            Pocas  relaciones profundas y satisfactorias. </a:t>
            </a:r>
            <a:r>
              <a:rPr lang="es-ES" sz="2200" b="1" dirty="0" smtClean="0">
                <a:latin typeface="+mj-lt"/>
                <a:ea typeface="Calibri" pitchFamily="34" charset="0"/>
                <a:cs typeface="Times New Roman" pitchFamily="18" charset="0"/>
              </a:rPr>
              <a:t>Baja asertividad</a:t>
            </a:r>
            <a:endParaRPr lang="es-ES" sz="22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57188" lvl="0" indent="-357188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Utilizan el  maltrato  como  único </a:t>
            </a:r>
            <a:r>
              <a:rPr lang="es-ES" sz="2200" b="1" dirty="0" smtClean="0">
                <a:latin typeface="+mj-lt"/>
                <a:ea typeface="Calibri" pitchFamily="34" charset="0"/>
                <a:cs typeface="Times New Roman" pitchFamily="18" charset="0"/>
              </a:rPr>
              <a:t>medio para sentirse superior a la pareja</a:t>
            </a: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es-ES" sz="2200" dirty="0" smtClean="0">
              <a:latin typeface="+mj-lt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2280" y="3573016"/>
            <a:ext cx="152759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ANÁLISIS DESCRIPTIVO DEL MALTRATADOR</a:t>
            </a:r>
            <a:endParaRPr kumimoji="0" lang="es-E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1481365"/>
            <a:ext cx="814393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Dependencia</a:t>
            </a:r>
            <a:r>
              <a:rPr kumimoji="0" lang="es-ES" sz="22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emocional hacia su pareja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2651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Son sujetos que tienen una predisposición al homicidio o al suicidio ante  el temor de abandono de su familia o de pérdida de su poder.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" sz="5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265113" algn="l"/>
              </a:tabLst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Dependencia hacia la mujer y miedo a la soledad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(ambos no reconocidos)</a:t>
            </a:r>
            <a:endParaRPr kumimoji="0" lang="es-ES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Conductas de celos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especialmente si presienten abandono de la pareja</a:t>
            </a:r>
          </a:p>
          <a:p>
            <a:pPr marL="2651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Rigidez mental y pensamientos irracionales.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Dificultad en la resolución de problemas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651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Importante deseabilidad social.</a:t>
            </a:r>
            <a:endParaRPr kumimoji="0" lang="es-ES" sz="220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4941168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Estilo de vida alterado y egoísta</a:t>
            </a:r>
            <a:r>
              <a:rPr kumimoji="0" lang="es-ES" sz="22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265113" indent="-265113"/>
            <a:r>
              <a:rPr lang="es-E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200" dirty="0" smtClean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Reconstrucción distorsionada de la realidad.</a:t>
            </a:r>
            <a:endParaRPr lang="es-ES" sz="2000" dirty="0">
              <a:latin typeface="+mj-lt"/>
            </a:endParaRPr>
          </a:p>
        </p:txBody>
      </p:sp>
      <p:pic>
        <p:nvPicPr>
          <p:cNvPr id="33795" name="Picture 3" descr="http://www.ciudadcool.com/images/uploads/15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3789039"/>
            <a:ext cx="2088232" cy="2403888"/>
          </a:xfrm>
          <a:prstGeom prst="roundRect">
            <a:avLst>
              <a:gd name="adj" fmla="val 4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ANÁLISIS DESCRIPTIVO DEL MALTRATADOR</a:t>
            </a:r>
            <a:endParaRPr kumimoji="0" lang="es-E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Título"/>
          <p:cNvSpPr>
            <a:spLocks noGrp="1"/>
          </p:cNvSpPr>
          <p:nvPr>
            <p:ph type="ctrTitle"/>
          </p:nvPr>
        </p:nvSpPr>
        <p:spPr>
          <a:xfrm>
            <a:off x="539750" y="2852738"/>
            <a:ext cx="6840538" cy="1657350"/>
          </a:xfrm>
        </p:spPr>
        <p:txBody>
          <a:bodyPr/>
          <a:lstStyle/>
          <a:p>
            <a:pPr algn="l"/>
            <a:r>
              <a:rPr lang="es-ES_tradnl" altLang="es-ES" sz="2800" smtClean="0">
                <a:solidFill>
                  <a:schemeClr val="tx2"/>
                </a:solidFill>
              </a:rPr>
              <a:t>1. </a:t>
            </a:r>
            <a:r>
              <a:rPr lang="es-ES_tradnl" altLang="es-ES" sz="2400" b="1" smtClean="0">
                <a:solidFill>
                  <a:schemeClr val="tx2"/>
                </a:solidFill>
                <a:latin typeface="Arial Narrow" pitchFamily="34" charset="0"/>
              </a:rPr>
              <a:t>Establecer que el maltrato ha ocurrido</a:t>
            </a:r>
            <a:r>
              <a:rPr lang="es-ES_tradnl" altLang="es-ES" sz="1400" smtClean="0">
                <a:solidFill>
                  <a:schemeClr val="tx2"/>
                </a:solidFill>
              </a:rPr>
              <a:t/>
            </a:r>
            <a:br>
              <a:rPr lang="es-ES_tradnl" altLang="es-ES" sz="1400" smtClean="0">
                <a:solidFill>
                  <a:schemeClr val="tx2"/>
                </a:solidFill>
              </a:rPr>
            </a:br>
            <a:r>
              <a:rPr lang="es-ES_tradnl" altLang="es-ES" sz="1400" smtClean="0">
                <a:solidFill>
                  <a:schemeClr val="tx2"/>
                </a:solidFill>
              </a:rPr>
              <a:t/>
            </a:r>
            <a:br>
              <a:rPr lang="es-ES_tradnl" altLang="es-ES" sz="1400" smtClean="0">
                <a:solidFill>
                  <a:schemeClr val="tx2"/>
                </a:solidFill>
              </a:rPr>
            </a:br>
            <a:r>
              <a:rPr lang="es-ES_tradnl" altLang="es-ES" sz="2800" smtClean="0">
                <a:solidFill>
                  <a:schemeClr val="tx2"/>
                </a:solidFill>
              </a:rPr>
              <a:t>2. </a:t>
            </a:r>
            <a:r>
              <a:rPr lang="es-ES_tradnl" altLang="es-ES" sz="2400" b="1" smtClean="0">
                <a:latin typeface="Arial Narrow" pitchFamily="34" charset="0"/>
              </a:rPr>
              <a:t>Valorar las consecuencias</a:t>
            </a:r>
            <a:br>
              <a:rPr lang="es-ES_tradnl" altLang="es-ES" sz="2400" b="1" smtClean="0">
                <a:latin typeface="Arial Narrow" pitchFamily="34" charset="0"/>
              </a:rPr>
            </a:br>
            <a:r>
              <a:rPr lang="es-ES_tradnl" altLang="es-ES" sz="2400" b="1" smtClean="0">
                <a:latin typeface="Arial Narrow" pitchFamily="34" charset="0"/>
              </a:rPr>
              <a:t>     </a:t>
            </a:r>
            <a:r>
              <a:rPr lang="es-ES_tradnl" altLang="es-ES" sz="1400" smtClean="0">
                <a:solidFill>
                  <a:schemeClr val="tx2"/>
                </a:solidFill>
              </a:rPr>
              <a:t/>
            </a:r>
            <a:br>
              <a:rPr lang="es-ES_tradnl" altLang="es-ES" sz="1400" smtClean="0">
                <a:solidFill>
                  <a:schemeClr val="tx2"/>
                </a:solidFill>
              </a:rPr>
            </a:br>
            <a:r>
              <a:rPr lang="es-ES_tradnl" altLang="es-ES" sz="1400" smtClean="0">
                <a:solidFill>
                  <a:schemeClr val="tx2"/>
                </a:solidFill>
              </a:rPr>
              <a:t/>
            </a:r>
            <a:br>
              <a:rPr lang="es-ES_tradnl" altLang="es-ES" sz="1400" smtClean="0">
                <a:solidFill>
                  <a:schemeClr val="tx2"/>
                </a:solidFill>
              </a:rPr>
            </a:br>
            <a:endParaRPr lang="es-ES" altLang="es-ES" sz="2800" smtClean="0">
              <a:solidFill>
                <a:schemeClr val="tx2"/>
              </a:solidFill>
            </a:endParaRPr>
          </a:p>
        </p:txBody>
      </p:sp>
      <p:sp>
        <p:nvSpPr>
          <p:cNvPr id="202755" name="3 Rectángulo"/>
          <p:cNvSpPr>
            <a:spLocks noChangeArrowheads="1"/>
          </p:cNvSpPr>
          <p:nvPr/>
        </p:nvSpPr>
        <p:spPr bwMode="auto">
          <a:xfrm>
            <a:off x="539750" y="4221163"/>
            <a:ext cx="6985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altLang="es-ES" sz="2800">
                <a:solidFill>
                  <a:schemeClr val="tx2"/>
                </a:solidFill>
              </a:rPr>
              <a:t>3</a:t>
            </a:r>
            <a:r>
              <a:rPr lang="es-ES_tradnl" altLang="es-ES" sz="2400">
                <a:solidFill>
                  <a:schemeClr val="tx2"/>
                </a:solidFill>
              </a:rPr>
              <a:t>. </a:t>
            </a:r>
            <a:r>
              <a:rPr lang="es-ES_tradnl" altLang="es-ES" sz="2400" b="1">
                <a:solidFill>
                  <a:schemeClr val="tx2"/>
                </a:solidFill>
                <a:latin typeface="Arial Narrow" pitchFamily="34" charset="0"/>
              </a:rPr>
              <a:t>Establecer nexo causal entre la situación</a:t>
            </a:r>
          </a:p>
          <a:p>
            <a:pPr algn="just"/>
            <a:r>
              <a:rPr lang="es-ES_tradnl" altLang="es-ES" sz="2400" b="1">
                <a:solidFill>
                  <a:schemeClr val="tx2"/>
                </a:solidFill>
                <a:latin typeface="Arial Narrow" pitchFamily="34" charset="0"/>
              </a:rPr>
              <a:t>     de violencia y el daño psicológico</a:t>
            </a:r>
            <a:endParaRPr lang="es-ES" altLang="es-ES" sz="2400" b="1"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650" y="1052513"/>
            <a:ext cx="4679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EVALUACIÓN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656" name="Picture 8" descr="http://1.bp.blogspot.com/_p46AMwRz2iA/TAfZeuzhdaI/AAAAAAAAAE0/SZMNYHy4WDs/s1600/the-kiss-by-picasso-fine-art-691990_1024_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832"/>
            <a:ext cx="208823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ChangeArrowheads="1"/>
          </p:cNvSpPr>
          <p:nvPr/>
        </p:nvSpPr>
        <p:spPr bwMode="auto">
          <a:xfrm>
            <a:off x="684213" y="1279525"/>
            <a:ext cx="77866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q"/>
            </a:pPr>
            <a:r>
              <a:rPr lang="es-ES" altLang="es-ES" sz="1400" dirty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s-ES" altLang="es-ES" sz="2400" b="1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Valoración de la dinámica </a:t>
            </a:r>
            <a:r>
              <a:rPr lang="es-ES" altLang="es-ES" sz="2400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en la que surge la agresión</a:t>
            </a:r>
            <a:r>
              <a:rPr lang="es-ES" altLang="es-ES" sz="2200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es-ES" altLang="es-ES" sz="2200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s-ES" altLang="es-ES" sz="20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Riesgo  y  peligrosidad  que  el  agresor  significa para la seguridad e</a:t>
            </a:r>
          </a:p>
          <a:p>
            <a:pPr algn="just" eaLnBrk="0" hangingPunct="0"/>
            <a:r>
              <a:rPr lang="es-ES" altLang="es-ES" sz="20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integridad  física, social y psicológica de la víctima.</a:t>
            </a:r>
          </a:p>
          <a:p>
            <a:pPr algn="just" eaLnBrk="0" hangingPunct="0"/>
            <a:endParaRPr lang="es-ES" altLang="es-ES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es-ES" altLang="es-ES" sz="1400" dirty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b="1" dirty="0">
                <a:solidFill>
                  <a:schemeClr val="tx2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Elaboración de un informe Integral</a:t>
            </a:r>
            <a:r>
              <a:rPr lang="es-ES" altLang="es-ES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algn="just" eaLnBrk="0" hangingPunct="0"/>
            <a:r>
              <a:rPr lang="es-ES" altLang="es-ES" sz="2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s-ES" altLang="es-ES" sz="20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Se recoge las conclusiones desde todas las perspectivas analizadas</a:t>
            </a:r>
            <a:endParaRPr lang="es-ES" altLang="es-ES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altLang="es-ES" sz="3200" b="1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altLang="es-ES" b="1" i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“Esta valoración integral debe proporcionar a </a:t>
            </a:r>
            <a:r>
              <a:rPr lang="es-ES" altLang="es-ES" b="1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Magistradas</a:t>
            </a:r>
            <a:r>
              <a:rPr lang="es-ES" altLang="es-ES" b="1" i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altLang="es-ES" b="1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y Fiscales </a:t>
            </a:r>
            <a:r>
              <a:rPr lang="es-ES" altLang="es-ES" b="1" i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una </a:t>
            </a:r>
            <a:r>
              <a:rPr lang="es-ES" altLang="es-ES" b="1" i="1" u="sng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información rigurosa y objetiva </a:t>
            </a:r>
            <a:r>
              <a:rPr lang="es-ES" altLang="es-ES" b="1" i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sobre la que apoyar la mejor decisión para </a:t>
            </a:r>
            <a:r>
              <a:rPr lang="es-ES" altLang="es-ES" b="1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todos/as los/as </a:t>
            </a:r>
            <a:r>
              <a:rPr lang="es-ES" altLang="es-ES" b="1" i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implicadosas</a:t>
            </a:r>
            <a:r>
              <a:rPr lang="es-ES" altLang="es-ES" b="1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altLang="es-ES" b="1" i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y las medidas a adoptar en cada caso”</a:t>
            </a:r>
          </a:p>
          <a:p>
            <a:pPr algn="just" eaLnBrk="0" hangingPunct="0"/>
            <a:endParaRPr lang="es-ES" altLang="es-ES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3779" name="5 Rectángulo"/>
          <p:cNvSpPr>
            <a:spLocks noChangeArrowheads="1"/>
          </p:cNvSpPr>
          <p:nvPr/>
        </p:nvSpPr>
        <p:spPr bwMode="auto">
          <a:xfrm>
            <a:off x="0" y="357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INFORMES EN MATERIA DE VIOLENCIA DE GÉNERO </a:t>
            </a:r>
            <a:endParaRPr lang="es-ES" altLang="es-ES" sz="24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3" descr="http://conasec.mininter.gob.pe/images/violencia_muj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941168"/>
            <a:ext cx="74168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785813" y="1571625"/>
            <a:ext cx="46434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s-ES" altLang="es-ES" sz="28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Es preciso conocer los cuadros de sintomatología más habituales en las víctimas de violencia y sus efectos psicológicos, a fin de poder explicar los cambios afectivos, psicológicos, cognitivos y conductuales que sufren las víctimas y el daño psíquico consecuente.</a:t>
            </a:r>
          </a:p>
        </p:txBody>
      </p:sp>
      <p:pic>
        <p:nvPicPr>
          <p:cNvPr id="12295" name="Picture 7" descr="http://static.flickr.com/80/212520928_fe10660df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785938"/>
            <a:ext cx="2286000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549275"/>
            <a:ext cx="88582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CONSECUENCIAS PSICOPATOLÓGICAS DE LA VIOLENCIA</a:t>
            </a:r>
          </a:p>
          <a:p>
            <a:pPr algn="just" eaLnBrk="0" hangingPunct="0">
              <a:defRPr/>
            </a:pPr>
            <a:endParaRPr lang="es-ES" sz="44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Trastorno por estrés postraumático (TEPT)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Abuso y dependencia a sustancias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Trastorno de Ansiedad (generalizada, ataques de pánico)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Problemas de relación social, laboral, familiar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Trastornos de la alimentación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Problemas crónicos de salud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Depresión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Alteraciones del sueño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Inadaptación aislamiento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Suicidio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Problemas psicosomáticos</a:t>
            </a: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Baja autoestima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" name="Picture 3" descr="http://3.bp.blogspot.com/_vojiZs4Evd0/R0g4juJamvI/AAAAAAAAAWg/4ZYJ9Kb8MFc/s400/Pintura+imaginaria,+Magritte,+Lessines,+B%C3%A9lgica,+1898%E2%80%931967+MUJERES+ROTA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3198"/>
            <a:ext cx="1986558" cy="2287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223462"/>
            <a:ext cx="777686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indent="-357188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ES MÁS DE UN FENÓMENO SOCIAL (estructural) QUE INDIVIDUAL</a:t>
            </a: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Las agresiones se producen entre personas que tienen una relación interpersonal estrecha e íntima</a:t>
            </a: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Importancia de factores ideológicos en el mantenimiento de la violencia de </a:t>
            </a:r>
            <a:r>
              <a:rPr lang="es-ES" dirty="0" smtClean="0">
                <a:latin typeface="+mj-lt"/>
                <a:ea typeface="Calibri" pitchFamily="34" charset="0"/>
                <a:cs typeface="Times New Roman" pitchFamily="18" charset="0"/>
              </a:rPr>
              <a:t>género.</a:t>
            </a: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Se ejerce  desde  la  figura  de autoridad del agresor y de la legitimidad para corregir </a:t>
            </a:r>
            <a:r>
              <a:rPr lang="es-ES" dirty="0" smtClean="0">
                <a:latin typeface="+mj-lt"/>
                <a:ea typeface="Calibri" pitchFamily="34" charset="0"/>
                <a:cs typeface="Times New Roman" pitchFamily="18" charset="0"/>
              </a:rPr>
              <a:t>aquello que él considera desviado</a:t>
            </a:r>
            <a:r>
              <a:rPr lang="es-ES" sz="16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57188" marR="0" lvl="0" indent="-357188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Trato indigno, degradante y humillante.                                                    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Violación de los derechos humanos y libertades</a:t>
            </a:r>
            <a:endParaRPr kumimoji="0" lang="es-ES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Se trata de un proceso que se va construyendo de forma paulatina</a:t>
            </a:r>
            <a:endParaRPr kumimoji="0" lang="es-ES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Deriva de la desigualdad de poder entre hombres y mujeres </a:t>
            </a:r>
            <a:endParaRPr kumimoji="0" lang="es-ES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357188" marR="0" lvl="0" indent="-357188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La V.G. es más que las lesiones físicas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56322" name="Picture 2" descr="http://adrianaerrastididdi.com/cuadro_muj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717032"/>
            <a:ext cx="1224136" cy="266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CARACTERÍSTICAS DE LA VIOLENCIA DE GÉNERO</a:t>
            </a: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500" y="2643188"/>
            <a:ext cx="5477825" cy="170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_tradnl" sz="8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lvl="1" algn="just">
              <a:spcBef>
                <a:spcPts val="45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  </a:t>
            </a:r>
            <a:r>
              <a:rPr lang="es-ES_tradnl" sz="2800" dirty="0">
                <a:solidFill>
                  <a:srgbClr val="EEECE1">
                    <a:lumMod val="10000"/>
                  </a:srgbClr>
                </a:solidFill>
                <a:latin typeface="Arial Narrow" pitchFamily="34" charset="0"/>
                <a:cs typeface="+mn-cs"/>
              </a:rPr>
              <a:t>Darse cuenta</a:t>
            </a:r>
          </a:p>
          <a:p>
            <a:pPr lvl="1" algn="just">
              <a:spcBef>
                <a:spcPts val="45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00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  </a:t>
            </a:r>
            <a:r>
              <a:rPr lang="es-ES_tradnl" sz="2800" dirty="0">
                <a:solidFill>
                  <a:srgbClr val="EEECE1">
                    <a:lumMod val="10000"/>
                  </a:srgbClr>
                </a:solidFill>
                <a:latin typeface="Arial Narrow" pitchFamily="34" charset="0"/>
                <a:cs typeface="+mn-cs"/>
              </a:rPr>
              <a:t>Afrontamiento / Evitación</a:t>
            </a:r>
          </a:p>
          <a:p>
            <a:pPr lvl="1" algn="just">
              <a:spcBef>
                <a:spcPts val="45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00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  </a:t>
            </a:r>
            <a:r>
              <a:rPr lang="es-ES_tradnl" sz="2800" dirty="0">
                <a:solidFill>
                  <a:srgbClr val="EEECE1">
                    <a:lumMod val="10000"/>
                  </a:srgbClr>
                </a:solidFill>
                <a:latin typeface="Arial Narrow" pitchFamily="34" charset="0"/>
                <a:cs typeface="+mn-cs"/>
              </a:rPr>
              <a:t>Desestructuración </a:t>
            </a:r>
          </a:p>
        </p:txBody>
      </p:sp>
      <p:sp>
        <p:nvSpPr>
          <p:cNvPr id="22531" name="4 Rectángulo"/>
          <p:cNvSpPr>
            <a:spLocks noChangeArrowheads="1"/>
          </p:cNvSpPr>
          <p:nvPr/>
        </p:nvSpPr>
        <p:spPr bwMode="auto">
          <a:xfrm>
            <a:off x="500063" y="500063"/>
            <a:ext cx="709627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SECUELAS EN LAS VÍCTIMAS</a:t>
            </a:r>
            <a:r>
              <a:rPr lang="en-GB" altLang="es-ES" sz="2000" smtClean="0">
                <a:solidFill>
                  <a:prstClr val="black"/>
                </a:solidFill>
                <a:cs typeface="+mn-cs"/>
              </a:rPr>
              <a:t> </a:t>
            </a:r>
            <a:endParaRPr lang="es-ES" altLang="es-ES" sz="20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22532" name="6 Rectángulo"/>
          <p:cNvSpPr>
            <a:spLocks noChangeArrowheads="1"/>
          </p:cNvSpPr>
          <p:nvPr/>
        </p:nvSpPr>
        <p:spPr bwMode="auto">
          <a:xfrm>
            <a:off x="500064" y="857250"/>
            <a:ext cx="703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800" b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CONSECUENCIAS DE LAS AGRESIONES</a:t>
            </a:r>
          </a:p>
        </p:txBody>
      </p:sp>
      <p:pic>
        <p:nvPicPr>
          <p:cNvPr id="10" name="Picture 2" descr="http://decoracion.in/wp-content/uploads/cuadr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6" y="2786063"/>
            <a:ext cx="1929689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10 Rectángulo"/>
          <p:cNvSpPr>
            <a:spLocks noChangeArrowheads="1"/>
          </p:cNvSpPr>
          <p:nvPr/>
        </p:nvSpPr>
        <p:spPr bwMode="auto">
          <a:xfrm>
            <a:off x="428625" y="4786313"/>
            <a:ext cx="722076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s-ES_tradnl" altLang="es-ES" b="1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SENTIMIENTO DE CULPA</a:t>
            </a:r>
            <a:r>
              <a:rPr lang="es-ES_tradnl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</a:t>
            </a:r>
            <a:r>
              <a:rPr lang="es-ES_tradnl" altLang="es-ES" sz="22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característica propia de estos delitos.</a:t>
            </a:r>
          </a:p>
          <a:p>
            <a:pPr algn="just" eaLnBrk="1" hangingPunct="1">
              <a:defRPr/>
            </a:pPr>
            <a:r>
              <a:rPr lang="es-ES_tradnl" altLang="es-ES" sz="22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Es su pareja y muchas veces el padre de sus hijos</a:t>
            </a:r>
          </a:p>
          <a:p>
            <a:pPr algn="just" eaLnBrk="1" hangingPunct="1">
              <a:spcBef>
                <a:spcPts val="200"/>
              </a:spcBef>
              <a:buFont typeface="Arial" charset="0"/>
              <a:buNone/>
              <a:defRPr/>
            </a:pPr>
            <a:endParaRPr lang="es-ES_tradnl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algn="just" eaLnBrk="1" hangingPunct="1">
              <a:defRPr/>
            </a:pPr>
            <a:r>
              <a:rPr lang="es-ES_tradnl" altLang="es-ES" sz="22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Pensamientos recurrentes en relación a las medidas protectoras.</a:t>
            </a:r>
          </a:p>
        </p:txBody>
      </p:sp>
      <p:sp>
        <p:nvSpPr>
          <p:cNvPr id="22535" name="7 Rectángulo"/>
          <p:cNvSpPr>
            <a:spLocks noChangeArrowheads="1"/>
          </p:cNvSpPr>
          <p:nvPr/>
        </p:nvSpPr>
        <p:spPr bwMode="auto">
          <a:xfrm>
            <a:off x="571501" y="1714500"/>
            <a:ext cx="690953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500"/>
              </a:spcBef>
              <a:defRPr/>
            </a:pPr>
            <a:r>
              <a:rPr lang="es-ES_tradnl" altLang="es-ES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Las consecuencias psicológicas de estas agresiones deben distinguirse según parámetros temporales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Diagrama"/>
          <p:cNvGraphicFramePr/>
          <p:nvPr/>
        </p:nvGraphicFramePr>
        <p:xfrm>
          <a:off x="714348" y="2000240"/>
          <a:ext cx="5143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9923" name="21 Rectángulo"/>
          <p:cNvSpPr>
            <a:spLocks noChangeArrowheads="1"/>
          </p:cNvSpPr>
          <p:nvPr/>
        </p:nvSpPr>
        <p:spPr bwMode="auto">
          <a:xfrm>
            <a:off x="0" y="6429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algn="ctr">
              <a:buClr>
                <a:srgbClr val="660066"/>
              </a:buClr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s-ES_tradnl" altLang="es-ES" sz="24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CONSECUENCIAS PSICOLÓGICAS EN FUNCIÓN DEL TIEMPO</a:t>
            </a:r>
          </a:p>
        </p:txBody>
      </p:sp>
      <p:pic>
        <p:nvPicPr>
          <p:cNvPr id="23" name="Picture 3" descr="http://www.artespain.com/wp-content/uploads/masac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428868"/>
            <a:ext cx="207170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30 CuadroTexto"/>
          <p:cNvSpPr txBox="1">
            <a:spLocks noChangeArrowheads="1"/>
          </p:cNvSpPr>
          <p:nvPr/>
        </p:nvSpPr>
        <p:spPr bwMode="auto">
          <a:xfrm>
            <a:off x="1071563" y="2143125"/>
            <a:ext cx="4071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3200" dirty="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Darse cuenta</a:t>
            </a:r>
          </a:p>
        </p:txBody>
      </p:sp>
      <p:sp>
        <p:nvSpPr>
          <p:cNvPr id="23558" name="31 CuadroTexto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00125" y="3571875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320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Afrontamiento / Evitación</a:t>
            </a:r>
            <a:endParaRPr lang="es-ES" altLang="es-ES" sz="3200" smtClean="0">
              <a:solidFill>
                <a:prstClr val="white"/>
              </a:solidFill>
              <a:latin typeface="Rockwell" pitchFamily="18" charset="0"/>
              <a:cs typeface="+mn-cs"/>
            </a:endParaRPr>
          </a:p>
        </p:txBody>
      </p:sp>
      <p:sp>
        <p:nvSpPr>
          <p:cNvPr id="23559" name="32 CuadroTexto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000125" y="5000625"/>
            <a:ext cx="407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320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Desestructuración</a:t>
            </a:r>
            <a:endParaRPr lang="es-ES" altLang="es-ES" sz="3200" smtClean="0">
              <a:solidFill>
                <a:prstClr val="white"/>
              </a:solidFill>
              <a:latin typeface="Rockwell" pitchFamily="18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1"/>
          <p:cNvGrpSpPr>
            <a:grpSpLocks/>
          </p:cNvGrpSpPr>
          <p:nvPr/>
        </p:nvGrpSpPr>
        <p:grpSpPr bwMode="auto">
          <a:xfrm>
            <a:off x="285750" y="285750"/>
            <a:ext cx="8572500" cy="6143625"/>
            <a:chOff x="158" y="436"/>
            <a:chExt cx="5400" cy="3870"/>
          </a:xfrm>
        </p:grpSpPr>
        <p:sp>
          <p:nvSpPr>
            <p:cNvPr id="30723" name="Rectangle 2"/>
            <p:cNvSpPr>
              <a:spLocks noChangeArrowheads="1"/>
            </p:cNvSpPr>
            <p:nvPr/>
          </p:nvSpPr>
          <p:spPr bwMode="auto">
            <a:xfrm>
              <a:off x="158" y="3316"/>
              <a:ext cx="5399" cy="9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Considerarse responsable de haber roto la familia</a:t>
              </a:r>
            </a:p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Responsable de que los hijos carezcan de recursos por la separación de la pareja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Pensar que los problemas del hogar no deben salir al exterior</a:t>
              </a:r>
            </a:p>
            <a:p>
              <a:pPr algn="just"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Haber destruido el principio  de  que la pareja debe permanecer  unida, de  que casarse es para</a:t>
              </a:r>
            </a:p>
            <a:p>
              <a:pPr algn="just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   siempre o de que el amor debe ser eterno.</a:t>
              </a:r>
            </a:p>
          </p:txBody>
        </p:sp>
        <p:sp>
          <p:nvSpPr>
            <p:cNvPr id="30724" name="Rectangle 3"/>
            <p:cNvSpPr>
              <a:spLocks noChangeArrowheads="1"/>
            </p:cNvSpPr>
            <p:nvPr/>
          </p:nvSpPr>
          <p:spPr bwMode="auto">
            <a:xfrm>
              <a:off x="158" y="3046"/>
              <a:ext cx="5399" cy="225"/>
            </a:xfrm>
            <a:prstGeom prst="rect">
              <a:avLst/>
            </a:prstGeom>
            <a:solidFill>
              <a:schemeClr val="bg2"/>
            </a:solidFill>
            <a:ln w="952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buClr>
                  <a:srgbClr val="660066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ATRIBUCIONES A LA TRANSGRESIÓN DE NORMAS AUTOIMPUESTAS</a:t>
              </a:r>
            </a:p>
          </p:txBody>
        </p:sp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158" y="1471"/>
              <a:ext cx="5400" cy="14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Creerse provocadoras de la violencia sufrida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Mantener sentimientos ambivalentes hacia su pareja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Haber cedido a los chantajes o a las amenazas del agresor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Ocultar un problema o encubrir al maltratador, ante otras personas o profesionales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Haber denunciado al maltratador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Sentirse responsable de las medidas legales tomadas contra el agresor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Haberse casado voluntariamente con el agresor en contra de consejos de familiares o amigos</a:t>
              </a: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Sentirse responsables del maltrato causado por su marido a los hijos</a:t>
              </a:r>
            </a:p>
          </p:txBody>
        </p:sp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158" y="1246"/>
              <a:ext cx="5400" cy="224"/>
            </a:xfrm>
            <a:prstGeom prst="rect">
              <a:avLst/>
            </a:prstGeom>
            <a:solidFill>
              <a:schemeClr val="bg2"/>
            </a:solidFill>
            <a:ln w="952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buClr>
                  <a:srgbClr val="660066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ATRIBUCIONES A SU CONDUCTA</a:t>
              </a:r>
            </a:p>
          </p:txBody>
        </p:sp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158" y="706"/>
              <a:ext cx="5400" cy="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numCol="3"/>
            <a:lstStyle/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</a:t>
              </a: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Considerarse estúpida</a:t>
              </a: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</a:t>
              </a: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Verse poco atractiva</a:t>
              </a: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s-ES_tradnl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just"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</a:t>
              </a: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Sentirse sin valía</a:t>
              </a:r>
            </a:p>
            <a:p>
              <a:pPr algn="just" eaLnBrk="0" hangingPunct="0">
                <a:buFont typeface="Wingdings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_tradnl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 Inferior a los demás</a:t>
              </a:r>
            </a:p>
          </p:txBody>
        </p:sp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158" y="481"/>
              <a:ext cx="5400" cy="224"/>
            </a:xfrm>
            <a:prstGeom prst="rect">
              <a:avLst/>
            </a:prstGeom>
            <a:solidFill>
              <a:schemeClr val="bg2"/>
            </a:solidFill>
            <a:ln w="952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buClr>
                  <a:srgbClr val="660066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ATRIBUCIONES A SU PERSONALIDAD</a:t>
              </a:r>
            </a:p>
            <a:p>
              <a:pPr algn="ctr">
                <a:buClr>
                  <a:srgbClr val="660066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30731" name="Line 10"/>
            <p:cNvSpPr>
              <a:spLocks noChangeShapeType="1"/>
            </p:cNvSpPr>
            <p:nvPr/>
          </p:nvSpPr>
          <p:spPr bwMode="auto">
            <a:xfrm>
              <a:off x="158" y="436"/>
              <a:ext cx="1" cy="3419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sz="2400">
                <a:solidFill>
                  <a:prstClr val="black"/>
                </a:solidFill>
              </a:endParaRPr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>
              <a:off x="5511" y="436"/>
              <a:ext cx="1" cy="3419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sz="2400">
                <a:solidFill>
                  <a:prstClr val="black"/>
                </a:solidFill>
              </a:endParaRPr>
            </a:p>
          </p:txBody>
        </p:sp>
        <p:sp>
          <p:nvSpPr>
            <p:cNvPr id="30733" name="Line 12"/>
            <p:cNvSpPr>
              <a:spLocks noChangeShapeType="1"/>
            </p:cNvSpPr>
            <p:nvPr/>
          </p:nvSpPr>
          <p:spPr bwMode="auto">
            <a:xfrm>
              <a:off x="158" y="660"/>
              <a:ext cx="5353" cy="1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sz="2400">
                <a:solidFill>
                  <a:prstClr val="black"/>
                </a:solidFill>
              </a:endParaRPr>
            </a:p>
          </p:txBody>
        </p:sp>
      </p:grpSp>
      <p:sp>
        <p:nvSpPr>
          <p:cNvPr id="27651" name="5 CuadroTexto"/>
          <p:cNvSpPr txBox="1">
            <a:spLocks noChangeArrowheads="1"/>
          </p:cNvSpPr>
          <p:nvPr/>
        </p:nvSpPr>
        <p:spPr bwMode="auto">
          <a:xfrm>
            <a:off x="6000750" y="6429375"/>
            <a:ext cx="2857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200" smtClean="0">
                <a:solidFill>
                  <a:prstClr val="black"/>
                </a:solidFill>
                <a:cs typeface="+mn-cs"/>
              </a:rPr>
              <a:t>Instituto Medicina Legal de Málaga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20675"/>
            <a:ext cx="8208912" cy="732061"/>
          </a:xfrm>
        </p:spPr>
        <p:txBody>
          <a:bodyPr>
            <a:normAutofit/>
          </a:bodyPr>
          <a:lstStyle/>
          <a:p>
            <a:r>
              <a:rPr lang="es-ES_tradnl" sz="3200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CONSECUENCIAS EN LA CONDUCTA DE LA MUJER</a:t>
            </a:r>
            <a:r>
              <a:rPr lang="es-ES_tradnl" sz="2800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                  </a:t>
            </a:r>
            <a:r>
              <a:rPr lang="es-ES_tradnl" sz="1600" b="0" cap="none" dirty="0" smtClean="0">
                <a:ln>
                  <a:noFill/>
                </a:ln>
                <a:solidFill>
                  <a:schemeClr val="tx1"/>
                </a:solidFill>
              </a:rPr>
              <a:t>(M. Lorente.2014)</a:t>
            </a:r>
            <a:endParaRPr lang="es-ES" sz="1600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1200" dirty="0" smtClean="0"/>
              <a:t>No denunciar la violencia</a:t>
            </a:r>
          </a:p>
          <a:p>
            <a:r>
              <a:rPr lang="es-ES_tradnl" sz="1200" dirty="0" smtClean="0"/>
              <a:t>Creer que la violencia se limita sólo a las agresiones</a:t>
            </a:r>
          </a:p>
          <a:p>
            <a:r>
              <a:rPr lang="es-ES_tradnl" sz="1200" dirty="0" smtClean="0"/>
              <a:t>Minimizar la violencia tras la denuncia y restarle importancia a esa dinámica en la que vive.</a:t>
            </a:r>
          </a:p>
          <a:p>
            <a:r>
              <a:rPr lang="es-ES_tradnl" sz="1200" dirty="0" smtClean="0"/>
              <a:t>No considerar que los hijos/as están sufriendo la violencia y que, por tanto, no son víctimas de ella.</a:t>
            </a:r>
          </a:p>
          <a:p>
            <a:r>
              <a:rPr lang="es-ES_tradnl" sz="1200" dirty="0" smtClean="0"/>
              <a:t>Hablar bien del agresor, no considerándolo autor de hechos </a:t>
            </a:r>
            <a:r>
              <a:rPr lang="es-ES_tradnl" sz="1200" dirty="0" err="1" smtClean="0"/>
              <a:t>violenctos</a:t>
            </a:r>
            <a:r>
              <a:rPr lang="es-ES_tradnl" sz="1200" dirty="0" smtClean="0"/>
              <a:t>, sino un hombre “con carácter”, “impulsivo”, con “mucho genio”….. u otras justificaciones.</a:t>
            </a:r>
          </a:p>
          <a:p>
            <a:r>
              <a:rPr lang="es-ES_tradnl" sz="1200" dirty="0" smtClean="0"/>
              <a:t>Sentirse culpable o responsable de la violencia que sufre por “provocar” o no hacer lo que el marido le dice.</a:t>
            </a:r>
          </a:p>
          <a:p>
            <a:endParaRPr lang="es-ES_tradnl" sz="1200" dirty="0" smtClean="0"/>
          </a:p>
          <a:p>
            <a:r>
              <a:rPr lang="es-ES_tradnl" sz="1200" b="1" dirty="0" smtClean="0">
                <a:solidFill>
                  <a:schemeClr val="tx2"/>
                </a:solidFill>
              </a:rPr>
              <a:t>El impacto psíquico de la violencia produce alteraciones psicológicas que dificultan el recuerdo y el relato de lo ocurrido, entre estas alteraciones están</a:t>
            </a:r>
            <a:r>
              <a:rPr lang="es-ES_tradnl" sz="1200" dirty="0" smtClean="0">
                <a:solidFill>
                  <a:schemeClr val="tx2"/>
                </a:solidFill>
              </a:rPr>
              <a:t>:</a:t>
            </a:r>
          </a:p>
          <a:p>
            <a:pPr indent="-7938">
              <a:buNone/>
            </a:pPr>
            <a:r>
              <a:rPr lang="es-ES_tradnl" sz="1200" dirty="0" smtClean="0"/>
              <a:t>- Pensamiento saltígrado, caracterizado por ir de un tema a otro, y de unos detalles a otros.</a:t>
            </a:r>
          </a:p>
          <a:p>
            <a:pPr indent="-7938">
              <a:buNone/>
            </a:pPr>
            <a:r>
              <a:rPr lang="es-ES_tradnl" sz="1200" dirty="0" smtClean="0"/>
              <a:t>-Dificultad para fijar los recuerdos, lo cual hace que no puedan dar determinados datos o detalles en ocasiones considerados “importantes” (fechas, lugares, presencia de testigos….)</a:t>
            </a:r>
          </a:p>
          <a:p>
            <a:pPr indent="-7938">
              <a:buNone/>
            </a:pPr>
            <a:r>
              <a:rPr lang="es-ES_tradnl" sz="1200" dirty="0" smtClean="0"/>
              <a:t>-Olvidos y amnesia. En los casos más graves la dificultad para fijar los recuerdos se traduce en verdaderas amnesias más o menos amplias en tiempo.</a:t>
            </a:r>
          </a:p>
          <a:p>
            <a:pPr indent="-7938">
              <a:buNone/>
            </a:pPr>
            <a:r>
              <a:rPr lang="es-ES_tradnl" sz="1200" dirty="0" smtClean="0"/>
              <a:t>Confusión</a:t>
            </a:r>
            <a:endParaRPr lang="es-ES" sz="12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556792"/>
            <a:ext cx="7992888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CuadroTexto"/>
          <p:cNvSpPr txBox="1">
            <a:spLocks noChangeArrowheads="1"/>
          </p:cNvSpPr>
          <p:nvPr/>
        </p:nvSpPr>
        <p:spPr bwMode="auto">
          <a:xfrm>
            <a:off x="6286500" y="6429375"/>
            <a:ext cx="2857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200" smtClean="0">
                <a:solidFill>
                  <a:prstClr val="black"/>
                </a:solidFill>
                <a:cs typeface="+mn-cs"/>
              </a:rPr>
              <a:t>Instituto Medicina Legal de Málaga</a:t>
            </a:r>
          </a:p>
        </p:txBody>
      </p:sp>
      <p:sp>
        <p:nvSpPr>
          <p:cNvPr id="29699" name="5 Rectángulo"/>
          <p:cNvSpPr>
            <a:spLocks noChangeArrowheads="1"/>
          </p:cNvSpPr>
          <p:nvPr/>
        </p:nvSpPr>
        <p:spPr bwMode="auto">
          <a:xfrm>
            <a:off x="428625" y="571500"/>
            <a:ext cx="842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MUJERES </a:t>
            </a:r>
          </a:p>
          <a:p>
            <a:pPr eaLnBrk="1" hangingPunct="1">
              <a:defRPr/>
            </a:pPr>
            <a:r>
              <a:rPr lang="es-ES" altLang="es-ES" sz="280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QUE PERMANECEN EN UNA SITUACIÓN DE MALTRATO</a:t>
            </a:r>
          </a:p>
        </p:txBody>
      </p:sp>
      <p:sp>
        <p:nvSpPr>
          <p:cNvPr id="29700" name="6 Rectángulo"/>
          <p:cNvSpPr>
            <a:spLocks noChangeArrowheads="1"/>
          </p:cNvSpPr>
          <p:nvPr/>
        </p:nvSpPr>
        <p:spPr bwMode="auto">
          <a:xfrm>
            <a:off x="428625" y="2071688"/>
            <a:ext cx="571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Mujeres psicológicamente normales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Que  presentan   procesos  psicopatológicos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por haber estado expuestas a situaciones de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violencia</a:t>
            </a:r>
          </a:p>
          <a:p>
            <a:pPr eaLnBrk="1" hangingPunct="1"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Intermitencia de las agresiones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Aislamiento físico y emocional. Pérdida de   referencias sociales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Interiorización inicial del agresor como pareja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afectiva. </a:t>
            </a:r>
          </a:p>
          <a:p>
            <a:pPr eaLnBrk="1" hangingPunct="1">
              <a:defRPr/>
            </a:pPr>
            <a:endParaRPr lang="es-ES" altLang="es-ES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" name="Picture 3" descr="http://static.flickr.com/51/148714204_646ce8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428875"/>
            <a:ext cx="222091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Rectángulo"/>
          <p:cNvSpPr>
            <a:spLocks noChangeArrowheads="1"/>
          </p:cNvSpPr>
          <p:nvPr/>
        </p:nvSpPr>
        <p:spPr bwMode="auto">
          <a:xfrm>
            <a:off x="571500" y="500063"/>
            <a:ext cx="79295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s-ES" altLang="es-ES" sz="800" smtClean="0">
              <a:solidFill>
                <a:srgbClr val="C00000"/>
              </a:solidFill>
              <a:latin typeface="Arial Narrow" pitchFamily="34" charset="0"/>
              <a:cs typeface="+mn-cs"/>
            </a:endParaRPr>
          </a:p>
          <a:p>
            <a:pPr eaLnBrk="1" hangingPunct="1">
              <a:defRPr/>
            </a:pPr>
            <a:r>
              <a:rPr lang="es-ES" altLang="es-ES" sz="360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DEPENDENCIAS</a:t>
            </a:r>
          </a:p>
          <a:p>
            <a:pPr eaLnBrk="1" hangingPunct="1">
              <a:defRPr/>
            </a:pPr>
            <a:endParaRPr lang="es-ES" altLang="es-ES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algn="just"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“</a:t>
            </a:r>
            <a:r>
              <a:rPr lang="es-ES" altLang="es-ES" b="1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Persuasión coercitiva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” uno de los modelos explicativos de por qué permanece la mujer en una situación de maltrato.</a:t>
            </a:r>
          </a:p>
        </p:txBody>
      </p:sp>
      <p:sp>
        <p:nvSpPr>
          <p:cNvPr id="28675" name="2 Rectángulo"/>
          <p:cNvSpPr>
            <a:spLocks noChangeArrowheads="1"/>
          </p:cNvSpPr>
          <p:nvPr/>
        </p:nvSpPr>
        <p:spPr bwMode="auto">
          <a:xfrm>
            <a:off x="571500" y="2643188"/>
            <a:ext cx="792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altLang="es-ES" sz="22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CAUSAS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</a:t>
            </a:r>
            <a:r>
              <a:rPr lang="es-ES" altLang="es-ES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Uso reiterado de estrategias de persuasión coercitiva</a:t>
            </a:r>
          </a:p>
        </p:txBody>
      </p:sp>
      <p:sp>
        <p:nvSpPr>
          <p:cNvPr id="28676" name="3 Rectángulo"/>
          <p:cNvSpPr>
            <a:spLocks noChangeArrowheads="1"/>
          </p:cNvSpPr>
          <p:nvPr/>
        </p:nvSpPr>
        <p:spPr bwMode="auto">
          <a:xfrm>
            <a:off x="642938" y="3286125"/>
            <a:ext cx="4572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s-ES" altLang="es-ES" sz="2000" b="1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CONSECUENCIAS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 </a:t>
            </a:r>
          </a:p>
          <a:p>
            <a:pPr algn="just"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Dependencia hacia su agresor fruto del proceso de deterioro psicológico que sufre y de un puro mecanismo de supervivencia (físico y psíquico) ante la violencia ejercida sobre ella.</a:t>
            </a:r>
          </a:p>
        </p:txBody>
      </p:sp>
      <p:sp>
        <p:nvSpPr>
          <p:cNvPr id="28677" name="4 Rectángulo"/>
          <p:cNvSpPr>
            <a:spLocks noChangeArrowheads="1"/>
          </p:cNvSpPr>
          <p:nvPr/>
        </p:nvSpPr>
        <p:spPr bwMode="auto">
          <a:xfrm>
            <a:off x="642938" y="592931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altLang="es-ES" sz="22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PERCEPCIÓN DE LA MUJER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</a:t>
            </a:r>
            <a:r>
              <a:rPr lang="es-ES" altLang="es-ES" sz="2200" b="1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DÉBIL Y DEPENDIENTE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00500"/>
            <a:ext cx="285750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5 Rectángulo"/>
          <p:cNvSpPr>
            <a:spLocks noChangeArrowheads="1"/>
          </p:cNvSpPr>
          <p:nvPr/>
        </p:nvSpPr>
        <p:spPr bwMode="auto">
          <a:xfrm>
            <a:off x="285750" y="500063"/>
            <a:ext cx="8643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altLang="es-ES" sz="3600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MUJERES</a:t>
            </a:r>
            <a:r>
              <a:rPr lang="es-ES" altLang="es-ES" sz="3000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s-ES" altLang="es-ES" sz="2800" b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TRATAMIENTO EN VÍCTIMAS DE VIOLENCIA DE GÉNERO</a:t>
            </a:r>
          </a:p>
        </p:txBody>
      </p:sp>
      <p:sp>
        <p:nvSpPr>
          <p:cNvPr id="31748" name="8 Rectángulo"/>
          <p:cNvSpPr>
            <a:spLocks noChangeArrowheads="1"/>
          </p:cNvSpPr>
          <p:nvPr/>
        </p:nvSpPr>
        <p:spPr bwMode="auto">
          <a:xfrm>
            <a:off x="357188" y="1928813"/>
            <a:ext cx="842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altLang="es-ES" b="1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3 niveles de acción:</a:t>
            </a:r>
          </a:p>
        </p:txBody>
      </p:sp>
      <p:sp>
        <p:nvSpPr>
          <p:cNvPr id="31749" name="7 Rectángulo"/>
          <p:cNvSpPr>
            <a:spLocks noChangeArrowheads="1"/>
          </p:cNvSpPr>
          <p:nvPr/>
        </p:nvSpPr>
        <p:spPr bwMode="auto">
          <a:xfrm>
            <a:off x="428625" y="2643188"/>
            <a:ext cx="82153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z="2000" b="1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DIMENSIÓN COGNITIVA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Ideas y creencias irracionales, sentimientos de culpabilización</a:t>
            </a:r>
          </a:p>
          <a:p>
            <a:pPr eaLnBrk="1" hangingPunct="1"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z="2000" b="1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DIMENSIÓN FISIOLÓGICA-EMOCIONAL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: </a:t>
            </a:r>
          </a:p>
          <a:p>
            <a:pPr algn="just"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Miedo, ansiedad, indefensión, sentimiento de pérdida, frustración</a:t>
            </a:r>
          </a:p>
          <a:p>
            <a:pPr algn="just"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inseguridad, vergüenza,, ira, etc.</a:t>
            </a:r>
          </a:p>
          <a:p>
            <a:pPr algn="just" eaLnBrk="1" hangingPunct="1">
              <a:defRPr/>
            </a:pPr>
            <a:endParaRPr lang="es-ES" altLang="es-ES" sz="1200" smtClean="0">
              <a:solidFill>
                <a:prstClr val="black"/>
              </a:solidFill>
              <a:latin typeface="Arial Narrow" pitchFamily="34" charset="0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altLang="es-ES" sz="20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</a:t>
            </a:r>
            <a:r>
              <a:rPr lang="es-ES" altLang="es-ES" sz="2000" b="1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DIMENSIÓN CONDUCTUAL</a:t>
            </a:r>
            <a:r>
              <a:rPr lang="es-ES" altLang="es-ES" sz="2000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: </a:t>
            </a:r>
          </a:p>
          <a:p>
            <a:pPr eaLnBrk="1" hangingPunct="1">
              <a:defRPr/>
            </a:pPr>
            <a:r>
              <a:rPr lang="es-ES" altLang="es-ES" sz="2000" smtClean="0">
                <a:solidFill>
                  <a:srgbClr val="1F497D"/>
                </a:solidFill>
                <a:latin typeface="Arial Narrow" pitchFamily="34" charset="0"/>
                <a:cs typeface="+mn-cs"/>
              </a:rPr>
              <a:t>       </a:t>
            </a: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Aumentar la confianza y autoestima, autonomía personal, cambio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     de autoconcepto.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Rectángulo"/>
          <p:cNvSpPr>
            <a:spLocks noChangeArrowheads="1"/>
          </p:cNvSpPr>
          <p:nvPr/>
        </p:nvSpPr>
        <p:spPr bwMode="auto">
          <a:xfrm>
            <a:off x="468313" y="2565400"/>
            <a:ext cx="62865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altLang="es-ES" sz="2400" b="1" dirty="0">
                <a:solidFill>
                  <a:srgbClr val="000000"/>
                </a:solidFill>
                <a:latin typeface="Arial Narrow" pitchFamily="34" charset="0"/>
              </a:rPr>
              <a:t>Se </a:t>
            </a:r>
            <a:r>
              <a:rPr lang="es-ES" altLang="es-ES" sz="2400" b="1" dirty="0" smtClean="0">
                <a:solidFill>
                  <a:srgbClr val="000000"/>
                </a:solidFill>
                <a:latin typeface="Arial Narrow" pitchFamily="34" charset="0"/>
              </a:rPr>
              <a:t>valoraran:</a:t>
            </a:r>
            <a:endParaRPr lang="es-ES" altLang="es-ES" sz="2200" b="1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hangingPunct="0">
              <a:buFont typeface="Wingdings" pitchFamily="2" charset="2"/>
              <a:buChar char="q"/>
            </a:pPr>
            <a:endParaRPr lang="es-ES" altLang="es-ES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es-ES" altLang="es-ES" sz="1400" dirty="0">
                <a:solidFill>
                  <a:srgbClr val="1F497D"/>
                </a:solidFill>
                <a:latin typeface="Arial Narrow" pitchFamily="34" charset="0"/>
              </a:rPr>
              <a:t>       </a:t>
            </a:r>
            <a:r>
              <a:rPr lang="es-ES" altLang="es-ES" sz="2200" dirty="0">
                <a:solidFill>
                  <a:srgbClr val="000000"/>
                </a:solidFill>
                <a:latin typeface="Arial Narrow" pitchFamily="34" charset="0"/>
              </a:rPr>
              <a:t>Consecuencias de las agresiones directas que se</a:t>
            </a:r>
          </a:p>
          <a:p>
            <a:pPr algn="just" eaLnBrk="0" hangingPunct="0"/>
            <a:r>
              <a:rPr lang="es-ES" altLang="es-ES" sz="2200" dirty="0">
                <a:solidFill>
                  <a:srgbClr val="000000"/>
                </a:solidFill>
                <a:latin typeface="Arial Narrow" pitchFamily="34" charset="0"/>
              </a:rPr>
              <a:t>       puedan producir (valoración del daño físico y psíquico)</a:t>
            </a:r>
          </a:p>
          <a:p>
            <a:pPr algn="just" eaLnBrk="0" hangingPunct="0"/>
            <a:endParaRPr lang="es-ES" altLang="es-ES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es-ES" altLang="es-ES" sz="1400" dirty="0">
                <a:solidFill>
                  <a:srgbClr val="1F497D"/>
                </a:solidFill>
                <a:latin typeface="Arial Narrow" pitchFamily="34" charset="0"/>
              </a:rPr>
              <a:t>       </a:t>
            </a:r>
            <a:r>
              <a:rPr lang="es-ES" altLang="es-ES" sz="2200" dirty="0">
                <a:solidFill>
                  <a:srgbClr val="000000"/>
                </a:solidFill>
                <a:latin typeface="Arial Narrow" pitchFamily="34" charset="0"/>
              </a:rPr>
              <a:t>Consecuencias por haber estado expuesto a la</a:t>
            </a:r>
          </a:p>
          <a:p>
            <a:pPr algn="just" eaLnBrk="0" hangingPunct="0"/>
            <a:r>
              <a:rPr lang="es-ES" altLang="es-ES" sz="2200" dirty="0">
                <a:solidFill>
                  <a:srgbClr val="000000"/>
                </a:solidFill>
                <a:latin typeface="Arial Narrow" pitchFamily="34" charset="0"/>
              </a:rPr>
              <a:t>        </a:t>
            </a:r>
            <a:r>
              <a:rPr lang="es-ES" altLang="es-ES" sz="2200" dirty="0" smtClean="0">
                <a:solidFill>
                  <a:srgbClr val="000000"/>
                </a:solidFill>
                <a:latin typeface="Arial Narrow" pitchFamily="34" charset="0"/>
              </a:rPr>
              <a:t>violencia.</a:t>
            </a:r>
            <a:endParaRPr lang="es-ES" altLang="es-ES" sz="2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9139" name="2 Rectángulo"/>
          <p:cNvSpPr>
            <a:spLocks noChangeArrowheads="1"/>
          </p:cNvSpPr>
          <p:nvPr/>
        </p:nvSpPr>
        <p:spPr bwMode="auto">
          <a:xfrm>
            <a:off x="357188" y="1214438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altLang="es-ES" sz="2000" b="1">
                <a:solidFill>
                  <a:srgbClr val="4F81B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SOBRE LOS/LAS MENORES QUE CONVIVEN EN EL MISMO AMBIENTE DE VIOLENCIA</a:t>
            </a:r>
          </a:p>
        </p:txBody>
      </p:sp>
      <p:sp>
        <p:nvSpPr>
          <p:cNvPr id="219140" name="5 Rectángulo"/>
          <p:cNvSpPr>
            <a:spLocks noChangeArrowheads="1"/>
          </p:cNvSpPr>
          <p:nvPr/>
        </p:nvSpPr>
        <p:spPr bwMode="auto">
          <a:xfrm>
            <a:off x="0" y="4286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INFORMES EN MATERIA DE VIOLENCIA DE GÉNERO </a:t>
            </a:r>
            <a:endParaRPr lang="es-ES" altLang="es-ES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9394" name="Picture 2" descr="http://www.regalacuadros.com/cuadros/image/nuevos%20clasicos/ninos-pl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92896"/>
            <a:ext cx="1714500" cy="3600400"/>
          </a:xfrm>
          <a:prstGeom prst="foldedCorner">
            <a:avLst>
              <a:gd name="adj" fmla="val 4360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7290" y="285728"/>
            <a:ext cx="614809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Valoración  Psicológica y Pericial en la UVIVG</a:t>
            </a:r>
          </a:p>
        </p:txBody>
      </p:sp>
      <p:sp>
        <p:nvSpPr>
          <p:cNvPr id="23556" name="5 Rectángulo"/>
          <p:cNvSpPr>
            <a:spLocks noChangeArrowheads="1"/>
          </p:cNvSpPr>
          <p:nvPr/>
        </p:nvSpPr>
        <p:spPr bwMode="auto">
          <a:xfrm>
            <a:off x="323850" y="1125538"/>
            <a:ext cx="85010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EFECTOS DIRECTOS</a:t>
            </a:r>
          </a:p>
          <a:p>
            <a:pPr algn="ctr">
              <a:defRPr/>
            </a:pPr>
            <a:r>
              <a:rPr lang="es-ES" sz="2800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Violencia en </a:t>
            </a:r>
            <a:r>
              <a:rPr lang="es-ES" sz="28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hijos/as </a:t>
            </a:r>
            <a:r>
              <a:rPr lang="es-ES" sz="2800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de mujeres maltratadas</a:t>
            </a:r>
            <a:r>
              <a:rPr lang="es-ES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s-ES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2924944"/>
            <a:ext cx="2428875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ES" sz="800" dirty="0"/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Daños físicos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Malos tratos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Daños psíquicos</a:t>
            </a:r>
            <a:endParaRPr lang="es-ES" sz="2800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000" dirty="0">
                <a:solidFill>
                  <a:srgbClr val="002060"/>
                </a:solidFill>
                <a:latin typeface="Arial Narrow" pitchFamily="34" charset="0"/>
              </a:rPr>
              <a:t>Estrés</a:t>
            </a:r>
            <a:r>
              <a:rPr lang="es-ES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Arial Narrow" pitchFamily="34" charset="0"/>
              </a:rPr>
              <a:t>post-traumático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81598" y="3710757"/>
            <a:ext cx="2071688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Miedo</a:t>
            </a:r>
          </a:p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Ansiedad</a:t>
            </a:r>
          </a:p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Tristeza</a:t>
            </a:r>
          </a:p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Depresión</a:t>
            </a:r>
          </a:p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Agresividad</a:t>
            </a:r>
          </a:p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Aislamiento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19601" y="2847231"/>
            <a:ext cx="3024336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ES" sz="800" dirty="0">
              <a:latin typeface="Arial Narrow" pitchFamily="34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Conducta agresiva en la etapa adulta</a:t>
            </a:r>
          </a:p>
          <a:p>
            <a:pPr algn="just">
              <a:defRPr/>
            </a:pPr>
            <a:endParaRPr lang="es-ES" sz="2200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s-ES" dirty="0">
                <a:solidFill>
                  <a:srgbClr val="002060"/>
                </a:solidFill>
                <a:latin typeface="Arial Narrow" pitchFamily="34" charset="0"/>
              </a:rPr>
              <a:t>TRANSMISIÓN GENERACIONAL DE LA VIOLENCIA DE GÉNERO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14" name="13 Flecha izquierda, derecha y arriba"/>
          <p:cNvSpPr/>
          <p:nvPr/>
        </p:nvSpPr>
        <p:spPr>
          <a:xfrm rot="10800000">
            <a:off x="2987675" y="2638425"/>
            <a:ext cx="2447925" cy="1000125"/>
          </a:xfrm>
          <a:prstGeom prst="leftRightUpArrow">
            <a:avLst>
              <a:gd name="adj1" fmla="val 0"/>
              <a:gd name="adj2" fmla="val 25000"/>
              <a:gd name="adj3" fmla="val 25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7290" y="285728"/>
            <a:ext cx="614809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Valoración  Psicológica y Pericial de las Víctimas en la UVIVG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313" y="1196975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EFECTOS </a:t>
            </a:r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DIRECTOS 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Violencia en </a:t>
            </a:r>
            <a:r>
              <a:rPr lang="es-ES" sz="24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hijos/as </a:t>
            </a:r>
            <a:r>
              <a:rPr lang="es-ES" sz="2400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de mujeres maltratadas</a:t>
            </a:r>
            <a:r>
              <a:rPr lang="es-ES" i="1" dirty="0">
                <a:solidFill>
                  <a:schemeClr val="accent6"/>
                </a:solidFill>
                <a:latin typeface="Arial" charset="0"/>
                <a:cs typeface="Arial" charset="0"/>
              </a:rPr>
              <a:t/>
            </a:r>
            <a:br>
              <a:rPr lang="es-ES" i="1" dirty="0">
                <a:solidFill>
                  <a:schemeClr val="accent6"/>
                </a:solidFill>
                <a:latin typeface="Arial" charset="0"/>
                <a:cs typeface="Arial" charset="0"/>
              </a:rPr>
            </a:br>
            <a:endParaRPr lang="es-ES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500" y="2714625"/>
            <a:ext cx="2500313" cy="273921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sz="2000" b="1" dirty="0">
                <a:latin typeface="Arial Narrow" pitchFamily="34" charset="0"/>
              </a:rPr>
              <a:t>Educación deficitaria</a:t>
            </a:r>
          </a:p>
          <a:p>
            <a:pPr algn="ctr">
              <a:defRPr/>
            </a:pPr>
            <a:endParaRPr lang="es-ES" sz="2000" dirty="0">
              <a:solidFill>
                <a:schemeClr val="accent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Inconsistencia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Negligencia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Disciplina severa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Padre imitables</a:t>
            </a:r>
          </a:p>
          <a:p>
            <a:pPr algn="ctr">
              <a:defRPr/>
            </a:pP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86125" y="3429000"/>
            <a:ext cx="2500313" cy="16773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rial Narrow" pitchFamily="34" charset="0"/>
              </a:rPr>
              <a:t>Estrés materno</a:t>
            </a:r>
          </a:p>
          <a:p>
            <a:pPr algn="ctr">
              <a:defRPr/>
            </a:pPr>
            <a:endParaRPr lang="es-ES" sz="1100" b="1" dirty="0">
              <a:latin typeface="Arial Narrow" pitchFamily="34" charset="0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Ansiedad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Depresión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Miedo</a:t>
            </a:r>
            <a:endParaRPr lang="es-E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00750" y="2714625"/>
            <a:ext cx="2714625" cy="2554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ES" sz="800" dirty="0">
              <a:latin typeface="Arial Narrow" pitchFamily="34" charset="0"/>
            </a:endParaRPr>
          </a:p>
          <a:p>
            <a:pPr algn="ctr">
              <a:defRPr/>
            </a:pP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Características paternas</a:t>
            </a:r>
          </a:p>
          <a:p>
            <a:pPr algn="just">
              <a:defRPr/>
            </a:pP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Irritables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Menos cariñosos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Mas agresivos</a:t>
            </a:r>
          </a:p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Arial Narrow" pitchFamily="34" charset="0"/>
              </a:rPr>
              <a:t>Menos empáticos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14" name="13 Flecha izquierda, derecha y arriba"/>
          <p:cNvSpPr/>
          <p:nvPr/>
        </p:nvSpPr>
        <p:spPr>
          <a:xfrm rot="10800000">
            <a:off x="3276600" y="2428875"/>
            <a:ext cx="2590800" cy="1000125"/>
          </a:xfrm>
          <a:prstGeom prst="leftRightUpArrow">
            <a:avLst>
              <a:gd name="adj1" fmla="val 0"/>
              <a:gd name="adj2" fmla="val 25000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276600" y="5084763"/>
            <a:ext cx="2519363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No respuesta a demandas de hijos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1988840"/>
            <a:ext cx="7072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s-ES" sz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625" y="714375"/>
            <a:ext cx="84296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480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VIOLENCIA SOBRE LA </a:t>
            </a:r>
            <a:r>
              <a:rPr lang="es-ES" sz="4800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MUJER</a:t>
            </a:r>
          </a:p>
          <a:p>
            <a:pPr eaLnBrk="0" hangingPunct="0">
              <a:defRPr/>
            </a:pPr>
            <a:r>
              <a:rPr lang="es-ES" sz="20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s-ES" dirty="0" smtClean="0">
                <a:latin typeface="+mj-lt"/>
                <a:ea typeface="Calibri" pitchFamily="34" charset="0"/>
                <a:cs typeface="Times New Roman" pitchFamily="18" charset="0"/>
              </a:rPr>
              <a:t>3 tipos de violencia que se interrelacionan dentro de las situaciones de malos tratos</a:t>
            </a:r>
            <a:endParaRPr lang="es-ES" sz="1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s-ES" sz="9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522920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es-ES" sz="2000" dirty="0" smtClean="0">
                <a:latin typeface="+mj-lt"/>
                <a:ea typeface="Calibri" pitchFamily="34" charset="0"/>
                <a:cs typeface="Times New Roman" pitchFamily="18" charset="0"/>
              </a:rPr>
              <a:t>CUYA SEVERIDAD Y FRECUENCIA VARÍAN DE UNA SITUACIÓN A OTRA</a:t>
            </a:r>
          </a:p>
          <a:p>
            <a:pPr algn="ctr" eaLnBrk="0" hangingPunct="0">
              <a:spcAft>
                <a:spcPts val="0"/>
              </a:spcAft>
              <a:defRPr/>
            </a:pPr>
            <a:r>
              <a:rPr lang="es-ES" sz="2000" dirty="0" smtClean="0">
                <a:latin typeface="+mj-lt"/>
                <a:ea typeface="Calibri" pitchFamily="34" charset="0"/>
                <a:cs typeface="Times New Roman" pitchFamily="18" charset="0"/>
              </a:rPr>
              <a:t>EL OBJETIVO COMÚN ES EL CONTROL DE LA VÍCTIMA</a:t>
            </a:r>
            <a:endParaRPr lang="es-ES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indent="-457200" algn="ctr" eaLnBrk="0" hangingPunct="0">
              <a:defRPr/>
            </a:pPr>
            <a:r>
              <a:rPr lang="es-ES" altLang="es-ES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  (</a:t>
            </a:r>
            <a:r>
              <a:rPr lang="es-ES" altLang="es-ES" sz="1400" b="1" dirty="0">
                <a:latin typeface="+mj-lt"/>
                <a:ea typeface="Calibri" pitchFamily="34" charset="0"/>
                <a:cs typeface="Times New Roman" pitchFamily="18" charset="0"/>
              </a:rPr>
              <a:t>LABRADOR Y OTROS</a:t>
            </a:r>
            <a:r>
              <a:rPr lang="es-ES" altLang="es-ES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lang="es-ES" sz="1400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9" descr="http://4.bp.blogspot.com/_qstVVpuujR8/RqZY2AWfRaI/AAAAAAAAADU/7-In6dKw_YE/s320/Pintura+Jesus+Garc%C3%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232237" cy="2565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 rot="16200000">
            <a:off x="1172996" y="2436270"/>
            <a:ext cx="677108" cy="2232025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es-ES_tradnl" sz="3200" dirty="0">
                <a:solidFill>
                  <a:schemeClr val="tx2"/>
                </a:solidFill>
                <a:latin typeface="+mj-lt"/>
                <a:cs typeface="Arial" charset="0"/>
              </a:rPr>
              <a:t>MALTRATO</a:t>
            </a:r>
            <a:endParaRPr lang="es-ES" sz="3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43808" y="2420888"/>
            <a:ext cx="25922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1</a:t>
            </a:r>
            <a:r>
              <a:rPr lang="es-ES" sz="200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r>
              <a:rPr lang="es-ES" sz="2800" dirty="0">
                <a:latin typeface="+mj-lt"/>
                <a:ea typeface="Calibri" pitchFamily="34" charset="0"/>
                <a:cs typeface="Times New Roman" pitchFamily="18" charset="0"/>
              </a:rPr>
              <a:t>FÍSICO</a:t>
            </a:r>
            <a:endParaRPr lang="es-ES" sz="3200" dirty="0"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43808" y="3212976"/>
            <a:ext cx="25922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 eaLnBrk="0" hangingPunct="0">
              <a:spcAft>
                <a:spcPts val="1200"/>
              </a:spcAft>
              <a:defRPr/>
            </a:pPr>
            <a:r>
              <a:rPr lang="es-ES" sz="2000" b="1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 2</a:t>
            </a:r>
            <a:r>
              <a:rPr lang="es-ES" sz="2000" b="1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r>
              <a:rPr lang="es-ES" sz="28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PSICOLÓGICO</a:t>
            </a:r>
            <a:endParaRPr lang="es-ES" sz="3200" b="1" dirty="0">
              <a:solidFill>
                <a:srgbClr val="1F497D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43808" y="4005064"/>
            <a:ext cx="25922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3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r>
              <a:rPr lang="es-ES" sz="2800" dirty="0" smtClean="0">
                <a:latin typeface="+mj-lt"/>
                <a:ea typeface="Calibri" pitchFamily="34" charset="0"/>
                <a:cs typeface="Times New Roman" pitchFamily="18" charset="0"/>
              </a:rPr>
              <a:t>SEXUAL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1 Rectángulo"/>
          <p:cNvSpPr>
            <a:spLocks noChangeArrowheads="1"/>
          </p:cNvSpPr>
          <p:nvPr/>
        </p:nvSpPr>
        <p:spPr bwMode="auto">
          <a:xfrm>
            <a:off x="684213" y="1341438"/>
            <a:ext cx="684053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altLang="es-ES" sz="2800" dirty="0">
                <a:solidFill>
                  <a:schemeClr val="tx2"/>
                </a:solidFill>
              </a:rPr>
              <a:t>Bibliografía:</a:t>
            </a:r>
          </a:p>
          <a:p>
            <a:pPr eaLnBrk="0" hangingPunct="0"/>
            <a:endParaRPr lang="es-ES_tradnl" altLang="es-ES" sz="800" dirty="0"/>
          </a:p>
          <a:p>
            <a:pPr algn="just" eaLnBrk="0" hangingPunct="0">
              <a:buFont typeface="Arial Narrow" pitchFamily="34" charset="0"/>
              <a:buChar char="∂"/>
            </a:pPr>
            <a:r>
              <a:rPr lang="es-ES_tradnl" altLang="es-ES" sz="800" dirty="0">
                <a:latin typeface="Arial Narrow" pitchFamily="34" charset="0"/>
              </a:rPr>
              <a:t>  Anatomía del Maltratador. Miguel Lorente </a:t>
            </a:r>
            <a:r>
              <a:rPr lang="es-ES_tradnl" altLang="es-ES" sz="800" dirty="0" smtClean="0">
                <a:latin typeface="Arial Narrow" pitchFamily="34" charset="0"/>
              </a:rPr>
              <a:t>Acosta, 2004</a:t>
            </a:r>
            <a:endParaRPr lang="es-ES" altLang="es-ES" sz="800" dirty="0">
              <a:latin typeface="Arial Narrow" pitchFamily="34" charset="0"/>
            </a:endParaRPr>
          </a:p>
          <a:p>
            <a:pPr algn="just" eaLnBrk="0" hangingPunct="0"/>
            <a:endParaRPr lang="es-ES" altLang="es-ES" sz="800" dirty="0">
              <a:latin typeface="Arial Narrow" pitchFamily="34" charset="0"/>
            </a:endParaRPr>
          </a:p>
          <a:p>
            <a:pPr algn="just" eaLnBrk="0" hangingPunct="0">
              <a:buFont typeface="Arial Narrow" pitchFamily="34" charset="0"/>
              <a:buChar char="∂"/>
            </a:pPr>
            <a:r>
              <a:rPr lang="es-ES_tradnl" altLang="es-ES" sz="800" dirty="0">
                <a:latin typeface="Arial Narrow" pitchFamily="34" charset="0"/>
              </a:rPr>
              <a:t>  Trastornos de Personalidad y psicopatía en hombres condenados por violencia grave contra la pareja. Javier Fernández Montalvo y Enrique </a:t>
            </a:r>
            <a:r>
              <a:rPr lang="es-ES_tradnl" altLang="es-ES" sz="800" dirty="0" err="1">
                <a:latin typeface="Arial Narrow" pitchFamily="34" charset="0"/>
              </a:rPr>
              <a:t>Echeburúa</a:t>
            </a:r>
            <a:r>
              <a:rPr lang="es-ES_tradnl" altLang="es-ES" sz="800" dirty="0">
                <a:latin typeface="Arial Narrow" pitchFamily="34" charset="0"/>
              </a:rPr>
              <a:t>. </a:t>
            </a:r>
            <a:r>
              <a:rPr lang="es-ES_tradnl" altLang="es-ES" sz="800" dirty="0" err="1">
                <a:latin typeface="Arial Narrow" pitchFamily="34" charset="0"/>
              </a:rPr>
              <a:t>Psicothema</a:t>
            </a:r>
            <a:r>
              <a:rPr lang="es-ES_tradnl" altLang="es-ES" sz="800" dirty="0">
                <a:latin typeface="Arial Narrow" pitchFamily="34" charset="0"/>
              </a:rPr>
              <a:t>. </a:t>
            </a:r>
            <a:endParaRPr lang="es-ES_tradnl" altLang="es-ES" sz="800" dirty="0" smtClean="0">
              <a:latin typeface="Arial Narrow" pitchFamily="34" charset="0"/>
            </a:endParaRPr>
          </a:p>
          <a:p>
            <a:pPr algn="just" eaLnBrk="0" hangingPunct="0"/>
            <a:endParaRPr lang="es-ES" altLang="es-ES" sz="8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r>
              <a:rPr lang="es-ES" altLang="es-ES" sz="800" dirty="0" smtClean="0">
                <a:latin typeface="Arial Narrow" pitchFamily="34" charset="0"/>
              </a:rPr>
              <a:t>  Enrique </a:t>
            </a:r>
            <a:r>
              <a:rPr lang="es-ES" altLang="es-ES" sz="800" dirty="0" err="1" smtClean="0">
                <a:latin typeface="Arial Narrow" pitchFamily="34" charset="0"/>
              </a:rPr>
              <a:t>Echeburua</a:t>
            </a:r>
            <a:r>
              <a:rPr lang="es-ES" altLang="es-ES" sz="800" dirty="0" smtClean="0">
                <a:latin typeface="Arial Narrow" pitchFamily="34" charset="0"/>
              </a:rPr>
              <a:t> y Paz Corral: Manual de Violencia Familiar. </a:t>
            </a:r>
          </a:p>
          <a:p>
            <a:pPr>
              <a:buFont typeface="Arial Narrow" pitchFamily="34" charset="0"/>
              <a:buChar char="∂"/>
            </a:pPr>
            <a:endParaRPr lang="es-ES" altLang="es-ES" sz="8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r>
              <a:rPr lang="es-ES" altLang="es-ES" sz="800" dirty="0" smtClean="0">
                <a:latin typeface="Arial Narrow" pitchFamily="34" charset="0"/>
              </a:rPr>
              <a:t>  Enrique </a:t>
            </a:r>
            <a:r>
              <a:rPr lang="es-ES" altLang="es-ES" sz="800" dirty="0" err="1" smtClean="0">
                <a:latin typeface="Arial Narrow" pitchFamily="34" charset="0"/>
              </a:rPr>
              <a:t>Echeburua</a:t>
            </a:r>
            <a:r>
              <a:rPr lang="es-ES" altLang="es-ES" sz="800" dirty="0" smtClean="0">
                <a:latin typeface="Arial Narrow" pitchFamily="34" charset="0"/>
              </a:rPr>
              <a:t>: Manual de </a:t>
            </a:r>
            <a:r>
              <a:rPr lang="es-ES" altLang="es-ES" sz="800" dirty="0" err="1" smtClean="0">
                <a:latin typeface="Arial Narrow" pitchFamily="34" charset="0"/>
              </a:rPr>
              <a:t>Victimología</a:t>
            </a:r>
            <a:r>
              <a:rPr lang="es-ES" altLang="es-ES" sz="800" dirty="0" smtClean="0">
                <a:latin typeface="Arial Narrow" pitchFamily="34" charset="0"/>
              </a:rPr>
              <a:t>. 2006</a:t>
            </a:r>
          </a:p>
          <a:p>
            <a:endParaRPr lang="es-ES" altLang="es-ES" sz="8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r>
              <a:rPr lang="es-ES" altLang="es-ES" sz="800" dirty="0" smtClean="0">
                <a:latin typeface="Arial Narrow" pitchFamily="34" charset="0"/>
              </a:rPr>
              <a:t>  Labrador y otros: Mujeres víctimas de violencia doméstica.</a:t>
            </a:r>
          </a:p>
          <a:p>
            <a:endParaRPr lang="es-ES" altLang="es-ES" sz="8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r>
              <a:rPr lang="es-ES" altLang="es-ES" sz="800" dirty="0" smtClean="0">
                <a:latin typeface="Arial Narrow" pitchFamily="34" charset="0"/>
              </a:rPr>
              <a:t>  DSM-IV-TR Manual Diagnóstico y estadístico de los trastornos mentales. </a:t>
            </a:r>
            <a:r>
              <a:rPr lang="es-ES" altLang="es-ES" sz="800" dirty="0" err="1" smtClean="0">
                <a:latin typeface="Arial Narrow" pitchFamily="34" charset="0"/>
              </a:rPr>
              <a:t>Masson</a:t>
            </a:r>
            <a:r>
              <a:rPr lang="es-ES" altLang="es-ES" sz="800" dirty="0" smtClean="0">
                <a:latin typeface="Arial Narrow" pitchFamily="34" charset="0"/>
              </a:rPr>
              <a:t>.</a:t>
            </a:r>
          </a:p>
          <a:p>
            <a:pPr algn="just" eaLnBrk="0" hangingPunct="0">
              <a:buFont typeface="Arial Narrow" pitchFamily="34" charset="0"/>
              <a:buChar char="∂"/>
            </a:pPr>
            <a:endParaRPr lang="es-ES_tradnl" altLang="es-ES" sz="800" dirty="0">
              <a:latin typeface="Arial Narrow" pitchFamily="34" charset="0"/>
            </a:endParaRPr>
          </a:p>
          <a:p>
            <a:pPr algn="just" eaLnBrk="0" hangingPunct="0"/>
            <a:endParaRPr lang="es-ES" altLang="es-ES" sz="800" dirty="0">
              <a:latin typeface="Arial Narrow" pitchFamily="34" charset="0"/>
            </a:endParaRPr>
          </a:p>
          <a:p>
            <a:r>
              <a:rPr lang="es-ES" altLang="es-ES" sz="800" dirty="0">
                <a:latin typeface="Arial Narrow" pitchFamily="34" charset="0"/>
              </a:rPr>
              <a:t> </a:t>
            </a:r>
            <a:r>
              <a:rPr lang="es-ES" sz="800" b="1" dirty="0" smtClean="0">
                <a:hlinkClick r:id="rId2"/>
              </a:rPr>
              <a:t>El Observatorio contra la violencia doméstica y de género</a:t>
            </a:r>
            <a:endParaRPr lang="es-ES" sz="800" b="1" dirty="0" smtClean="0"/>
          </a:p>
          <a:p>
            <a:r>
              <a:rPr lang="es-ES" sz="800" i="1" dirty="0" smtClean="0">
                <a:hlinkClick r:id="rId3"/>
              </a:rPr>
              <a:t>www.</a:t>
            </a:r>
            <a:r>
              <a:rPr lang="es-ES" sz="800" b="1" i="1" dirty="0" smtClean="0">
                <a:hlinkClick r:id="rId3"/>
              </a:rPr>
              <a:t>poderjudicial</a:t>
            </a:r>
            <a:r>
              <a:rPr lang="es-ES" sz="800" i="1" dirty="0" smtClean="0">
                <a:hlinkClick r:id="rId3"/>
              </a:rPr>
              <a:t>.es</a:t>
            </a:r>
            <a:endParaRPr lang="es-ES" sz="800" i="1" dirty="0" smtClean="0"/>
          </a:p>
          <a:p>
            <a:endParaRPr lang="es-ES" sz="800" i="1" dirty="0" smtClean="0"/>
          </a:p>
          <a:p>
            <a:r>
              <a:rPr lang="es-ES" sz="800" b="1" dirty="0" smtClean="0">
                <a:hlinkClick r:id="rId4"/>
              </a:rPr>
              <a:t>Ministerio de Sanidad, Servicios Sociales e Igualdad</a:t>
            </a:r>
            <a:endParaRPr lang="es-ES" sz="800" b="1" dirty="0" smtClean="0"/>
          </a:p>
          <a:p>
            <a:r>
              <a:rPr lang="es-ES" sz="800" i="1" dirty="0" smtClean="0"/>
              <a:t>www.msssi.gob.es/</a:t>
            </a:r>
            <a:endParaRPr lang="es-ES" sz="800" dirty="0" smtClean="0"/>
          </a:p>
          <a:p>
            <a:endParaRPr lang="es-ES" sz="800" dirty="0" smtClean="0"/>
          </a:p>
          <a:p>
            <a:r>
              <a:rPr lang="es-ES" sz="800" b="1" dirty="0" smtClean="0">
                <a:hlinkClick r:id="rId5"/>
              </a:rPr>
              <a:t>Instituto de la Mujer: Ministerio de Sanidad, Servicios ...</a:t>
            </a:r>
            <a:endParaRPr lang="es-ES" sz="800" b="1" dirty="0" smtClean="0"/>
          </a:p>
          <a:p>
            <a:r>
              <a:rPr lang="es-ES" sz="800" i="1" dirty="0" smtClean="0"/>
              <a:t>www.in</a:t>
            </a:r>
            <a:r>
              <a:rPr lang="es-ES" sz="800" b="1" i="1" dirty="0" smtClean="0"/>
              <a:t>mujer</a:t>
            </a:r>
            <a:r>
              <a:rPr lang="es-ES" sz="800" i="1" dirty="0" smtClean="0"/>
              <a:t>.gob.es/</a:t>
            </a:r>
            <a:endParaRPr lang="es-ES" sz="800" dirty="0" smtClean="0"/>
          </a:p>
          <a:p>
            <a:pPr algn="just" eaLnBrk="0" hangingPunct="0">
              <a:buFont typeface="Arial Narrow" pitchFamily="34" charset="0"/>
              <a:buChar char="∂"/>
            </a:pPr>
            <a:endParaRPr lang="es-ES" altLang="es-ES" sz="800" dirty="0">
              <a:latin typeface="Arial Narrow" pitchFamily="34" charset="0"/>
            </a:endParaRPr>
          </a:p>
          <a:p>
            <a:endParaRPr lang="es-ES" altLang="es-ES" sz="800" dirty="0">
              <a:latin typeface="Arial Narrow" pitchFamily="34" charset="0"/>
            </a:endParaRPr>
          </a:p>
          <a:p>
            <a:r>
              <a:rPr lang="es-ES" altLang="es-ES" sz="800" dirty="0">
                <a:latin typeface="Arial Narrow" pitchFamily="34" charset="0"/>
              </a:rPr>
              <a:t> </a:t>
            </a:r>
            <a:r>
              <a:rPr lang="es-ES" sz="800" b="1" dirty="0" smtClean="0">
                <a:hlinkClick r:id="rId6"/>
              </a:rPr>
              <a:t>Instituto Andaluz de la Mujer - Junta de Andalucía</a:t>
            </a:r>
            <a:endParaRPr lang="es-ES" sz="800" b="1" dirty="0" smtClean="0"/>
          </a:p>
          <a:p>
            <a:r>
              <a:rPr lang="es-ES" sz="800" i="1" dirty="0" smtClean="0">
                <a:hlinkClick r:id="rId7"/>
              </a:rPr>
              <a:t>www.juntade</a:t>
            </a:r>
            <a:r>
              <a:rPr lang="es-ES" sz="800" b="1" i="1" dirty="0" smtClean="0">
                <a:hlinkClick r:id="rId7"/>
              </a:rPr>
              <a:t>andalucia</a:t>
            </a:r>
            <a:r>
              <a:rPr lang="es-ES" sz="800" i="1" dirty="0" smtClean="0">
                <a:hlinkClick r:id="rId7"/>
              </a:rPr>
              <a:t>.es/</a:t>
            </a:r>
            <a:r>
              <a:rPr lang="es-ES" sz="800" b="1" i="1" dirty="0" smtClean="0">
                <a:hlinkClick r:id="rId7"/>
              </a:rPr>
              <a:t>instituto</a:t>
            </a:r>
            <a:r>
              <a:rPr lang="es-ES" sz="800" i="1" dirty="0" smtClean="0">
                <a:hlinkClick r:id="rId7"/>
              </a:rPr>
              <a:t>dela</a:t>
            </a:r>
            <a:r>
              <a:rPr lang="es-ES" sz="800" b="1" i="1" dirty="0" smtClean="0">
                <a:hlinkClick r:id="rId7"/>
              </a:rPr>
              <a:t>mujer</a:t>
            </a:r>
            <a:endParaRPr lang="es-ES" sz="800" b="1" i="1" dirty="0" smtClean="0"/>
          </a:p>
          <a:p>
            <a:endParaRPr lang="es-ES_tradnl" sz="800" b="1" i="1" dirty="0" smtClean="0"/>
          </a:p>
          <a:p>
            <a:endParaRPr lang="es-ES" sz="800" dirty="0" smtClean="0">
              <a:solidFill>
                <a:srgbClr val="0070C0"/>
              </a:solidFill>
            </a:endParaRPr>
          </a:p>
          <a:p>
            <a:r>
              <a:rPr lang="es-ES" sz="800" b="1" dirty="0" smtClean="0">
                <a:solidFill>
                  <a:schemeClr val="tx2"/>
                </a:solidFill>
              </a:rPr>
              <a:t>Escuela Virtual de Igualdad. Instituto de la Mujer</a:t>
            </a:r>
          </a:p>
          <a:p>
            <a:r>
              <a:rPr lang="es-ES" sz="800" i="1" dirty="0" smtClean="0">
                <a:solidFill>
                  <a:schemeClr val="tx2"/>
                </a:solidFill>
              </a:rPr>
              <a:t>www.escuelavirtualigualdad.es/</a:t>
            </a:r>
            <a:endParaRPr lang="es-ES" sz="800" dirty="0" smtClean="0">
              <a:solidFill>
                <a:schemeClr val="tx2"/>
              </a:solidFill>
            </a:endParaRPr>
          </a:p>
          <a:p>
            <a:pPr>
              <a:buFont typeface="Arial Narrow" pitchFamily="34" charset="0"/>
              <a:buChar char="∂"/>
            </a:pPr>
            <a:endParaRPr lang="es-ES" altLang="es-ES" sz="8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endParaRPr lang="es-ES" altLang="es-ES" sz="1600" dirty="0" smtClean="0">
              <a:latin typeface="Arial Narrow" pitchFamily="34" charset="0"/>
            </a:endParaRPr>
          </a:p>
          <a:p>
            <a:pPr>
              <a:buFont typeface="Arial Narrow" pitchFamily="34" charset="0"/>
              <a:buChar char="∂"/>
            </a:pPr>
            <a:endParaRPr lang="es-ES" altLang="es-ES" sz="1600" dirty="0">
              <a:latin typeface="Arial Narrow" pitchFamily="34" charset="0"/>
            </a:endParaRPr>
          </a:p>
          <a:p>
            <a:endParaRPr lang="es-ES" altLang="es-ES" sz="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428625" y="2852935"/>
            <a:ext cx="767176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dirty="0" smtClean="0">
                <a:solidFill>
                  <a:schemeClr val="tx2"/>
                </a:solidFill>
                <a:latin typeface="Freestyle Script" pitchFamily="66" charset="0"/>
                <a:cs typeface="Arial" charset="0"/>
              </a:rPr>
              <a:t>GRACIAS </a:t>
            </a:r>
            <a:r>
              <a:rPr lang="es-ES_tradnl" sz="4000" dirty="0">
                <a:solidFill>
                  <a:schemeClr val="tx2"/>
                </a:solidFill>
                <a:latin typeface="Freestyle Script" pitchFamily="66" charset="0"/>
                <a:cs typeface="Arial" charset="0"/>
              </a:rPr>
              <a:t>POR SU ATENCIÓN</a:t>
            </a:r>
            <a:endParaRPr lang="es-ES" sz="4000" dirty="0">
              <a:solidFill>
                <a:schemeClr val="tx2"/>
              </a:solidFill>
              <a:latin typeface="Freestyle Script" pitchFamily="66" charset="0"/>
              <a:cs typeface="Arial" charset="0"/>
            </a:endParaRPr>
          </a:p>
          <a:p>
            <a:pPr algn="ctr">
              <a:defRPr/>
            </a:pPr>
            <a:endParaRPr lang="es-ES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_tradnl" sz="16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_tradnl" sz="16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_tradnl" sz="16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_tradnl" sz="16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s-ES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1556792"/>
            <a:ext cx="774662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s-ES" sz="1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SEXUAL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VERBAL</a:t>
            </a:r>
            <a:endParaRPr lang="es-ES" sz="2800" dirty="0">
              <a:solidFill>
                <a:schemeClr val="tx2"/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SOCIAL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ECONÓMICO</a:t>
            </a:r>
            <a:endParaRPr lang="es-ES" sz="2800" dirty="0">
              <a:solidFill>
                <a:schemeClr val="tx2"/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FÍSICO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PSICOLÓGICO</a:t>
            </a:r>
            <a:endParaRPr lang="es-ES" sz="2800" dirty="0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1700213" lvl="3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EMOCIONAL</a:t>
            </a:r>
            <a:endParaRPr lang="es-ES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651" name="Picture 3" descr="http://www.claudionebbia.it/colori/magritte_lovers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75601">
            <a:off x="5915474" y="2044985"/>
            <a:ext cx="2330773" cy="321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 rot="16200000">
            <a:off x="995026" y="3189550"/>
            <a:ext cx="817245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es-ES_tradnl" sz="3600" dirty="0" smtClean="0">
                <a:latin typeface="+mj-lt"/>
                <a:cs typeface="Arial" charset="0"/>
              </a:rPr>
              <a:t>ABUSO</a:t>
            </a:r>
            <a:endParaRPr lang="es-ES" sz="3600" dirty="0">
              <a:latin typeface="+mj-lt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DIMENSIONES DE LA VIOLENCIA DE GÉNERO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919283"/>
            <a:ext cx="8286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spcAft>
                <a:spcPts val="2400"/>
              </a:spcAft>
              <a:defRPr/>
            </a:pPr>
            <a:r>
              <a:rPr lang="es-ES" sz="44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VIOLENCIA DE GÉNERO</a:t>
            </a:r>
            <a:r>
              <a:rPr lang="es-ES" sz="4400" b="1" dirty="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</a:t>
            </a:r>
            <a:endParaRPr lang="es-ES" sz="4400" b="1" dirty="0">
              <a:solidFill>
                <a:schemeClr val="tx2"/>
              </a:solidFill>
              <a:latin typeface="Arial Narrow" pitchFamily="34" charset="0"/>
              <a:cs typeface="Arial" charset="0"/>
            </a:endParaRPr>
          </a:p>
          <a:p>
            <a:pPr algn="just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dirty="0">
                <a:latin typeface="Arial Narrow" pitchFamily="34" charset="0"/>
                <a:cs typeface="Arial" charset="0"/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La violencia psíquica es inherente a la violencia física</a:t>
            </a:r>
          </a:p>
          <a:p>
            <a:pPr algn="just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1600" dirty="0">
                <a:latin typeface="+mn-lt"/>
                <a:cs typeface="Arial" charset="0"/>
              </a:rPr>
              <a:t>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Puede ser una anuncio de la misma</a:t>
            </a:r>
          </a:p>
          <a:p>
            <a:pPr algn="just" eaLnBrk="0" hangingPunct="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1600" dirty="0">
                <a:latin typeface="+mn-lt"/>
                <a:cs typeface="Arial" charset="0"/>
              </a:rPr>
              <a:t>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Puede ser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independiente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de las agresiones físicas</a:t>
            </a:r>
            <a:endParaRPr lang="es-ES" sz="2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153603" name="4 Rectángulo"/>
          <p:cNvSpPr>
            <a:spLocks noChangeArrowheads="1"/>
          </p:cNvSpPr>
          <p:nvPr/>
        </p:nvSpPr>
        <p:spPr bwMode="auto">
          <a:xfrm>
            <a:off x="755576" y="4725144"/>
            <a:ext cx="42484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ES" altLang="es-ES" sz="2500" i="1" dirty="0">
                <a:latin typeface="+mj-lt"/>
              </a:rPr>
              <a:t>Es un conjunto heterogéneo de actitudes  y comportamientos </a:t>
            </a:r>
            <a:endParaRPr lang="es-ES" altLang="es-ES" sz="2500" u="sng" dirty="0">
              <a:latin typeface="Arial Narrow" pitchFamily="34" charset="0"/>
            </a:endParaRPr>
          </a:p>
        </p:txBody>
      </p:sp>
      <p:pic>
        <p:nvPicPr>
          <p:cNvPr id="153607" name="Picture 7" descr="https://wingsarewide.files.wordpress.com/2014/03/maternidad-guayasam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95809"/>
            <a:ext cx="1604754" cy="202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38" y="1126230"/>
            <a:ext cx="50006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s-ES" sz="2800" dirty="0" smtClean="0">
                <a:latin typeface="+mj-lt"/>
                <a:cs typeface="Arial" charset="0"/>
              </a:rPr>
              <a:t>SE </a:t>
            </a:r>
            <a:r>
              <a:rPr lang="es-ES" sz="2800" dirty="0">
                <a:latin typeface="+mj-lt"/>
                <a:cs typeface="Arial" charset="0"/>
              </a:rPr>
              <a:t>DESVALORIZA, SE IGNORA Y SE ATEMORIZA A UNA PERSONA A TRAVÉS DE ACTITUDES Y PALABRAS.</a:t>
            </a:r>
          </a:p>
          <a:p>
            <a:pPr algn="just" eaLnBrk="0" hangingPunct="0">
              <a:defRPr/>
            </a:pPr>
            <a:r>
              <a:rPr lang="es-ES" dirty="0">
                <a:latin typeface="+mj-lt"/>
                <a:cs typeface="Arial" charset="0"/>
              </a:rPr>
              <a:t> </a:t>
            </a:r>
          </a:p>
          <a:p>
            <a:pPr algn="just" eaLnBrk="0" hangingPunct="0">
              <a:defRPr/>
            </a:pPr>
            <a:endParaRPr lang="es-ES_tradnl" sz="800" i="1" dirty="0">
              <a:latin typeface="+mj-lt"/>
              <a:cs typeface="Arial" charset="0"/>
            </a:endParaRPr>
          </a:p>
          <a:p>
            <a:pPr algn="just" eaLnBrk="0" hangingPunct="0">
              <a:defRPr/>
            </a:pPr>
            <a:endParaRPr lang="es-ES_tradnl" sz="800" i="1" dirty="0">
              <a:latin typeface="+mj-lt"/>
              <a:cs typeface="Arial" charset="0"/>
            </a:endParaRPr>
          </a:p>
          <a:p>
            <a:pPr algn="just" eaLnBrk="0" hangingPunct="0">
              <a:defRPr/>
            </a:pPr>
            <a:endParaRPr lang="es-ES_tradnl" sz="800" i="1" dirty="0">
              <a:latin typeface="+mj-lt"/>
              <a:cs typeface="Arial" charset="0"/>
            </a:endParaRPr>
          </a:p>
          <a:p>
            <a:pPr algn="just" eaLnBrk="0" hangingPunct="0">
              <a:defRPr/>
            </a:pPr>
            <a:endParaRPr lang="es-ES_tradnl" sz="800" i="1" dirty="0">
              <a:latin typeface="+mj-lt"/>
              <a:cs typeface="Arial" charset="0"/>
            </a:endParaRPr>
          </a:p>
          <a:p>
            <a:pPr algn="just" eaLnBrk="0" hangingPunct="0">
              <a:defRPr/>
            </a:pPr>
            <a:endParaRPr lang="es-ES" sz="800" i="1" dirty="0">
              <a:latin typeface="+mj-lt"/>
              <a:cs typeface="Arial" charset="0"/>
            </a:endParaRPr>
          </a:p>
        </p:txBody>
      </p:sp>
      <p:pic>
        <p:nvPicPr>
          <p:cNvPr id="4" name="Picture 2" descr="http://www.terra.es/personal/asg00003/dali/muj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144266" cy="3784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971600" y="3356992"/>
            <a:ext cx="446449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Aft>
                <a:spcPts val="600"/>
              </a:spcAft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La violencia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se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sustenta a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fin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de conseguir el control, minando la autoestima de la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víctima.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5445224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PRODUCIENDO UN PROCESO DE DESVALORIZACIÓN Y SUFRIMIENTO</a:t>
            </a:r>
            <a:endParaRPr lang="es-ES" sz="22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263675"/>
            <a:ext cx="51435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s-ES" sz="2800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s-ES" sz="400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VIOLENCIA </a:t>
            </a:r>
            <a:r>
              <a:rPr lang="es-ES" sz="4000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DE GÉNERO</a:t>
            </a:r>
            <a:endParaRPr lang="es-ES" sz="4000" b="1" dirty="0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s-ES" sz="2800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s-ES_tradnl" sz="1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endParaRPr lang="es-ES_tradnl" sz="3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s-ES" sz="8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5652" name="6 Rectángulo"/>
          <p:cNvSpPr>
            <a:spLocks noChangeArrowheads="1"/>
          </p:cNvSpPr>
          <p:nvPr/>
        </p:nvSpPr>
        <p:spPr bwMode="auto">
          <a:xfrm>
            <a:off x="539750" y="1557338"/>
            <a:ext cx="792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Este  </a:t>
            </a:r>
            <a:r>
              <a:rPr lang="es-ES" altLang="es-ES" sz="2400" b="1" dirty="0">
                <a:latin typeface="+mj-lt"/>
                <a:ea typeface="Calibri" pitchFamily="34" charset="0"/>
                <a:cs typeface="Times New Roman" pitchFamily="18" charset="0"/>
              </a:rPr>
              <a:t>tipo de violencia invisible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  puede causar en la víctima: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2708275"/>
            <a:ext cx="5040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400" b="1" dirty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Trastornos psicológicos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Desestructuración psíquica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Agravar enfermedades físicas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s-ES" sz="3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Incluso provocar el suicidio</a:t>
            </a:r>
            <a:endParaRPr lang="es-ES" sz="3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155656" name="Picture 8" descr="http://2.bp.blogspot.com/-AEgpKwEGFAQ/T-9bZ-_LBbI/AAAAAAAAAhI/VADP-N2dFs4/s640/guayasamin-borrasca-en-azul-pintores-latinoamericanos-juan-carlos-bov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2924944"/>
            <a:ext cx="2160762" cy="2520280"/>
          </a:xfrm>
          <a:prstGeom prst="roundRect">
            <a:avLst>
              <a:gd name="adj" fmla="val 153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67544" y="1320444"/>
            <a:ext cx="828751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s-ES" sz="28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" sz="2400" dirty="0">
                <a:latin typeface="+mj-lt"/>
                <a:ea typeface="Calibri" pitchFamily="34" charset="0"/>
                <a:cs typeface="Times New Roman" pitchFamily="18" charset="0"/>
              </a:rPr>
              <a:t>La actuación se centra en </a:t>
            </a:r>
            <a:r>
              <a:rPr lang="es-ES" sz="2400" b="1" dirty="0">
                <a:latin typeface="+mj-lt"/>
                <a:ea typeface="Calibri" pitchFamily="34" charset="0"/>
                <a:cs typeface="Times New Roman" pitchFamily="18" charset="0"/>
              </a:rPr>
              <a:t>3 elementos de la violencia de género</a:t>
            </a:r>
            <a:r>
              <a:rPr lang="es-ES" sz="2200" b="1" dirty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lang="es-ES" sz="2200" b="1" dirty="0">
              <a:latin typeface="+mj-lt"/>
              <a:cs typeface="Arial" charset="0"/>
            </a:endParaRPr>
          </a:p>
          <a:p>
            <a:pPr eaLnBrk="0" hangingPunct="0">
              <a:defRPr/>
            </a:pPr>
            <a:endParaRPr lang="es-ES" sz="600" b="1" u="sng" dirty="0">
              <a:latin typeface="+mj-lt"/>
              <a:cs typeface="Arial" charset="0"/>
            </a:endParaRPr>
          </a:p>
          <a:p>
            <a:pPr eaLnBrk="0" hangingPunct="0">
              <a:defRPr/>
            </a:pPr>
            <a:endParaRPr lang="es-ES" sz="2400" b="1" u="sng" dirty="0">
              <a:latin typeface="+mj-lt"/>
              <a:cs typeface="Arial" charset="0"/>
            </a:endParaRPr>
          </a:p>
          <a:p>
            <a:pPr marL="357188" lvl="1" indent="-357188" eaLnBrk="0" hangingPunct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1400" dirty="0">
                <a:latin typeface="+mj-lt"/>
                <a:cs typeface="Arial" charset="0"/>
              </a:rPr>
              <a:t> </a:t>
            </a:r>
            <a:r>
              <a:rPr lang="es-ES" sz="2800" dirty="0" smtClean="0">
                <a:latin typeface="+mj-lt"/>
                <a:cs typeface="Arial" charset="0"/>
              </a:rPr>
              <a:t>MUJERES</a:t>
            </a:r>
            <a:r>
              <a:rPr lang="es-ES" sz="2400" dirty="0" smtClean="0">
                <a:latin typeface="+mj-lt"/>
                <a:cs typeface="Arial" charset="0"/>
              </a:rPr>
              <a:t> </a:t>
            </a:r>
            <a:r>
              <a:rPr lang="es-ES" sz="2400" dirty="0">
                <a:latin typeface="+mj-lt"/>
                <a:cs typeface="Arial" charset="0"/>
              </a:rPr>
              <a:t>víctimas de la violencia</a:t>
            </a:r>
          </a:p>
          <a:p>
            <a:pPr marL="357188" lvl="1" indent="-357188" eaLnBrk="0" hangingPunct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1400" dirty="0" smtClean="0">
                <a:latin typeface="+mj-lt"/>
                <a:cs typeface="Arial" charset="0"/>
              </a:rPr>
              <a:t> </a:t>
            </a:r>
            <a:r>
              <a:rPr lang="es-ES" sz="2800" dirty="0" smtClean="0">
                <a:latin typeface="+mj-lt"/>
                <a:cs typeface="Arial" charset="0"/>
              </a:rPr>
              <a:t>MENORES</a:t>
            </a:r>
            <a:r>
              <a:rPr lang="es-ES" sz="2400" dirty="0" smtClean="0">
                <a:latin typeface="+mj-lt"/>
                <a:cs typeface="Arial" charset="0"/>
              </a:rPr>
              <a:t> </a:t>
            </a:r>
            <a:r>
              <a:rPr lang="es-ES" sz="2400" dirty="0">
                <a:latin typeface="+mj-lt"/>
                <a:cs typeface="Arial" charset="0"/>
              </a:rPr>
              <a:t>que conviven en el mismo ambiente de violencia</a:t>
            </a:r>
          </a:p>
          <a:p>
            <a:pPr marL="357188" lvl="1" indent="-357188" eaLnBrk="0" hangingPunct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1400" dirty="0" smtClean="0">
                <a:latin typeface="+mj-lt"/>
                <a:cs typeface="Arial" charset="0"/>
              </a:rPr>
              <a:t> </a:t>
            </a:r>
            <a:r>
              <a:rPr lang="es-ES" sz="2800" dirty="0" smtClean="0">
                <a:latin typeface="+mj-lt"/>
                <a:cs typeface="Arial" charset="0"/>
              </a:rPr>
              <a:t>IMPUTADOS-AGRESORES</a:t>
            </a:r>
            <a:endParaRPr lang="es-ES" sz="2400" dirty="0">
              <a:latin typeface="+mj-lt"/>
              <a:cs typeface="Arial" charset="0"/>
            </a:endParaRPr>
          </a:p>
        </p:txBody>
      </p:sp>
      <p:sp>
        <p:nvSpPr>
          <p:cNvPr id="7171" name="5 Rectángulo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VALORACIÓN </a:t>
            </a:r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EN </a:t>
            </a:r>
            <a:r>
              <a:rPr lang="es-E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MATERIA DE VIOLENCIA DE GÉNERO </a:t>
            </a:r>
          </a:p>
        </p:txBody>
      </p:sp>
      <p:pic>
        <p:nvPicPr>
          <p:cNvPr id="156683" name="Picture 11" descr="http://www.peatom.info/images/2009/01/21/francis_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95936" y="4581128"/>
            <a:ext cx="1367125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6685" name="Picture 13" descr="Resultado de imagen de pintura violenc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4725144"/>
            <a:ext cx="1446428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6686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653136"/>
            <a:ext cx="1597241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539552" y="1484784"/>
            <a:ext cx="5472311" cy="4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Violencia  Física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Abuso Emocional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Abuso Sexual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Utilización de los privilegios masculinos 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Abuso Económico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Aislamiento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Intimidación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Negación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Minimización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Culpabilización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Uso de amenazas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es-ES" altLang="es-ES" sz="1600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es-ES" altLang="es-ES" sz="2400" dirty="0">
                <a:latin typeface="+mj-lt"/>
                <a:ea typeface="Calibri" pitchFamily="34" charset="0"/>
                <a:cs typeface="Times New Roman" pitchFamily="18" charset="0"/>
              </a:rPr>
              <a:t>Uso de los niños</a:t>
            </a:r>
          </a:p>
        </p:txBody>
      </p:sp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0" y="620688"/>
            <a:ext cx="9144000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CONDUCTAS CON LAS QUE CONSIGUE EL CONTROL/PODER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72816"/>
            <a:ext cx="1941587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1928</Words>
  <Application>Microsoft Office PowerPoint</Application>
  <PresentationFormat>Presentación en pantalla (4:3)</PresentationFormat>
  <Paragraphs>335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Tema de Office</vt:lpstr>
      <vt:lpstr>Opulento</vt:lpstr>
      <vt:lpstr>2_Opulento</vt:lpstr>
      <vt:lpstr>3_Opulento</vt:lpstr>
      <vt:lpstr>7_Opulento</vt:lpstr>
      <vt:lpstr>9_Opulento</vt:lpstr>
      <vt:lpstr>11_Opulento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Establecer que el maltrato ha ocurrido  2. Valorar las consecuencias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 EN LA CONDUCTA DE LA MUJER                  (M. Lorente.2014)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Chaco</dc:creator>
  <cp:lastModifiedBy>Menchonpi</cp:lastModifiedBy>
  <cp:revision>329</cp:revision>
  <dcterms:created xsi:type="dcterms:W3CDTF">2009-04-08T08:38:38Z</dcterms:created>
  <dcterms:modified xsi:type="dcterms:W3CDTF">2015-08-23T21:24:17Z</dcterms:modified>
</cp:coreProperties>
</file>